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340" r:id="rId20"/>
    <p:sldId id="339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342" r:id="rId36"/>
    <p:sldId id="343" r:id="rId37"/>
    <p:sldId id="344" r:id="rId38"/>
    <p:sldId id="345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38" r:id="rId67"/>
    <p:sldId id="341" r:id="rId68"/>
    <p:sldId id="316" r:id="rId69"/>
    <p:sldId id="317" r:id="rId70"/>
    <p:sldId id="318" r:id="rId71"/>
    <p:sldId id="319" r:id="rId72"/>
    <p:sldId id="320" r:id="rId73"/>
    <p:sldId id="321" r:id="rId74"/>
    <p:sldId id="322" r:id="rId75"/>
    <p:sldId id="323" r:id="rId76"/>
    <p:sldId id="324" r:id="rId77"/>
    <p:sldId id="325" r:id="rId78"/>
    <p:sldId id="326" r:id="rId79"/>
    <p:sldId id="327" r:id="rId80"/>
    <p:sldId id="328" r:id="rId81"/>
    <p:sldId id="329" r:id="rId82"/>
    <p:sldId id="330" r:id="rId83"/>
    <p:sldId id="331" r:id="rId84"/>
    <p:sldId id="332" r:id="rId85"/>
    <p:sldId id="333" r:id="rId86"/>
    <p:sldId id="334" r:id="rId87"/>
    <p:sldId id="335" r:id="rId88"/>
    <p:sldId id="336" r:id="rId89"/>
  </p:sldIdLst>
  <p:sldSz cx="12192000" cy="6858000"/>
  <p:notesSz cx="12192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8" d="100"/>
          <a:sy n="68" d="100"/>
        </p:scale>
        <p:origin x="792" y="6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9/14/2022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chemeClr val="tx1"/>
                </a:solidFill>
                <a:latin typeface="Lucida Sans Unicode"/>
                <a:cs typeface="Lucida Sans Unicode"/>
              </a:defRPr>
            </a:lvl1pPr>
          </a:lstStyle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9/14/2022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chemeClr val="tx1"/>
                </a:solidFill>
                <a:latin typeface="Lucida Sans Unicode"/>
                <a:cs typeface="Lucida Sans Unicode"/>
              </a:defRPr>
            </a:lvl1pPr>
          </a:lstStyle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9/14/2022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chemeClr val="tx1"/>
                </a:solidFill>
                <a:latin typeface="Lucida Sans Unicode"/>
                <a:cs typeface="Lucida Sans Unicode"/>
              </a:defRPr>
            </a:lvl1pPr>
          </a:lstStyle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9/14/2022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chemeClr val="tx1"/>
                </a:solidFill>
                <a:latin typeface="Lucida Sans Unicode"/>
                <a:cs typeface="Lucida Sans Unicode"/>
              </a:defRPr>
            </a:lvl1pPr>
          </a:lstStyle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9/14/2022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chemeClr val="tx1"/>
                </a:solidFill>
                <a:latin typeface="Lucida Sans Unicode"/>
                <a:cs typeface="Lucida Sans Unicode"/>
              </a:defRPr>
            </a:lvl1pPr>
          </a:lstStyle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665695" y="5944933"/>
            <a:ext cx="6530340" cy="913130"/>
          </a:xfrm>
          <a:custGeom>
            <a:avLst/>
            <a:gdLst/>
            <a:ahLst/>
            <a:cxnLst/>
            <a:rect l="l" t="t" r="r" b="b"/>
            <a:pathLst>
              <a:path w="6530340" h="913129">
                <a:moveTo>
                  <a:pt x="114278" y="21357"/>
                </a:moveTo>
                <a:lnTo>
                  <a:pt x="4849012" y="913063"/>
                </a:lnTo>
                <a:lnTo>
                  <a:pt x="6529862" y="913063"/>
                </a:lnTo>
                <a:lnTo>
                  <a:pt x="114278" y="21357"/>
                </a:lnTo>
                <a:close/>
              </a:path>
              <a:path w="6530340" h="913129">
                <a:moveTo>
                  <a:pt x="876" y="0"/>
                </a:moveTo>
                <a:lnTo>
                  <a:pt x="0" y="5473"/>
                </a:lnTo>
                <a:lnTo>
                  <a:pt x="114278" y="21357"/>
                </a:lnTo>
                <a:lnTo>
                  <a:pt x="876" y="0"/>
                </a:lnTo>
                <a:close/>
              </a:path>
            </a:pathLst>
          </a:custGeom>
          <a:solidFill>
            <a:srgbClr val="9CB1E0">
              <a:alpha val="3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647623" y="5939015"/>
            <a:ext cx="4869180" cy="919480"/>
          </a:xfrm>
          <a:custGeom>
            <a:avLst/>
            <a:gdLst/>
            <a:ahLst/>
            <a:cxnLst/>
            <a:rect l="l" t="t" r="r" b="b"/>
            <a:pathLst>
              <a:path w="4869180" h="919479">
                <a:moveTo>
                  <a:pt x="0" y="0"/>
                </a:moveTo>
                <a:lnTo>
                  <a:pt x="10566" y="6349"/>
                </a:lnTo>
                <a:lnTo>
                  <a:pt x="3825190" y="918982"/>
                </a:lnTo>
                <a:lnTo>
                  <a:pt x="4869168" y="918982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8" name="bg object 1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5789674"/>
            <a:ext cx="4529328" cy="1068324"/>
          </a:xfrm>
          <a:prstGeom prst="rect">
            <a:avLst/>
          </a:prstGeom>
        </p:spPr>
      </p:pic>
      <p:pic>
        <p:nvPicPr>
          <p:cNvPr id="19" name="bg object 1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0" y="5784472"/>
            <a:ext cx="4495141" cy="1073525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46938" y="189738"/>
            <a:ext cx="4863465" cy="3911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1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195920" y="2615692"/>
            <a:ext cx="8223884" cy="16891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9/14/2022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730863" y="6533452"/>
            <a:ext cx="235584" cy="2203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000" b="0" i="0">
                <a:solidFill>
                  <a:schemeClr val="tx1"/>
                </a:solidFill>
                <a:latin typeface="Lucida Sans Unicode"/>
                <a:cs typeface="Lucida Sans Unicode"/>
              </a:defRPr>
            </a:lvl1pPr>
          </a:lstStyle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7.jpg"/><Relationship Id="rId4" Type="http://schemas.openxmlformats.org/officeDocument/2006/relationships/image" Target="../media/image1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5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pc="-5" dirty="0"/>
              <a:t>1</a:t>
            </a:fld>
            <a:endParaRPr spc="-5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57E4E2-96BB-B31E-834E-8F64BAC6287A}"/>
              </a:ext>
            </a:extLst>
          </p:cNvPr>
          <p:cNvSpPr txBox="1"/>
          <p:nvPr/>
        </p:nvSpPr>
        <p:spPr>
          <a:xfrm>
            <a:off x="3581400" y="2590800"/>
            <a:ext cx="46906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 dirty="0"/>
              <a:t>Knowledge representation</a:t>
            </a:r>
            <a:endParaRPr lang="en-IN" sz="3200" b="1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777240"/>
            <a:ext cx="12085320" cy="6080760"/>
            <a:chOff x="0" y="777240"/>
            <a:chExt cx="12085320" cy="608076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1544" y="777240"/>
              <a:ext cx="11923776" cy="535838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5425" y="841375"/>
              <a:ext cx="11741150" cy="517525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206375" y="822325"/>
              <a:ext cx="11779250" cy="5213350"/>
            </a:xfrm>
            <a:custGeom>
              <a:avLst/>
              <a:gdLst/>
              <a:ahLst/>
              <a:cxnLst/>
              <a:rect l="l" t="t" r="r" b="b"/>
              <a:pathLst>
                <a:path w="11779250" h="5213350">
                  <a:moveTo>
                    <a:pt x="0" y="5213350"/>
                  </a:moveTo>
                  <a:lnTo>
                    <a:pt x="11779250" y="5213350"/>
                  </a:lnTo>
                  <a:lnTo>
                    <a:pt x="11779250" y="0"/>
                  </a:lnTo>
                  <a:lnTo>
                    <a:pt x="0" y="0"/>
                  </a:lnTo>
                  <a:lnTo>
                    <a:pt x="0" y="521335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57631" y="301244"/>
            <a:ext cx="66992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Knowledge</a:t>
            </a:r>
            <a:r>
              <a:rPr spc="5" dirty="0"/>
              <a:t> </a:t>
            </a:r>
            <a:r>
              <a:rPr spc="-10" dirty="0"/>
              <a:t>representation</a:t>
            </a:r>
            <a:r>
              <a:rPr spc="-5" dirty="0"/>
              <a:t> using</a:t>
            </a:r>
            <a:r>
              <a:rPr spc="5" dirty="0"/>
              <a:t> </a:t>
            </a:r>
            <a:r>
              <a:rPr dirty="0"/>
              <a:t>Semantic</a:t>
            </a:r>
            <a:r>
              <a:rPr spc="-5" dirty="0"/>
              <a:t> Network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pc="-5" dirty="0"/>
              <a:t>10</a:t>
            </a:fld>
            <a:endParaRPr spc="-5" dirty="0"/>
          </a:p>
        </p:txBody>
      </p:sp>
      <p:sp>
        <p:nvSpPr>
          <p:cNvPr id="7" name="object 7"/>
          <p:cNvSpPr txBox="1"/>
          <p:nvPr/>
        </p:nvSpPr>
        <p:spPr>
          <a:xfrm>
            <a:off x="3939921" y="6156756"/>
            <a:ext cx="42779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Times New Roman"/>
                <a:cs typeface="Times New Roman"/>
              </a:rPr>
              <a:t>Knowledge</a:t>
            </a:r>
            <a:r>
              <a:rPr sz="1800" dirty="0">
                <a:latin typeface="Times New Roman"/>
                <a:cs typeface="Times New Roman"/>
              </a:rPr>
              <a:t> representation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using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Semantic</a:t>
            </a:r>
            <a:r>
              <a:rPr sz="180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Net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4500" y="494157"/>
            <a:ext cx="67011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Knowledge</a:t>
            </a:r>
            <a:r>
              <a:rPr spc="5" dirty="0"/>
              <a:t> </a:t>
            </a:r>
            <a:r>
              <a:rPr spc="-10" dirty="0"/>
              <a:t>representation</a:t>
            </a:r>
            <a:r>
              <a:rPr spc="-5" dirty="0"/>
              <a:t> using</a:t>
            </a:r>
            <a:r>
              <a:rPr spc="5" dirty="0"/>
              <a:t> </a:t>
            </a:r>
            <a:r>
              <a:rPr dirty="0"/>
              <a:t>Semantic</a:t>
            </a:r>
            <a:r>
              <a:rPr spc="15" dirty="0"/>
              <a:t> </a:t>
            </a:r>
            <a:r>
              <a:rPr spc="-5" dirty="0"/>
              <a:t>Network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pc="-5" dirty="0"/>
              <a:t>11</a:t>
            </a:fld>
            <a:endParaRPr spc="-5" dirty="0"/>
          </a:p>
        </p:txBody>
      </p:sp>
      <p:sp>
        <p:nvSpPr>
          <p:cNvPr id="3" name="object 3"/>
          <p:cNvSpPr txBox="1"/>
          <p:nvPr/>
        </p:nvSpPr>
        <p:spPr>
          <a:xfrm>
            <a:off x="444500" y="1093470"/>
            <a:ext cx="11435080" cy="49034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spc="-60" dirty="0">
                <a:latin typeface="Times New Roman"/>
                <a:cs typeface="Times New Roman"/>
              </a:rPr>
              <a:t>Two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types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relations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in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figure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are:</a:t>
            </a:r>
            <a:endParaRPr sz="2400">
              <a:latin typeface="Times New Roman"/>
              <a:cs typeface="Times New Roman"/>
            </a:endParaRPr>
          </a:p>
          <a:p>
            <a:pPr marL="849630" lvl="1" indent="-343535">
              <a:lnSpc>
                <a:spcPct val="100000"/>
              </a:lnSpc>
              <a:spcBef>
                <a:spcPts val="1705"/>
              </a:spcBef>
              <a:buFont typeface="Wingdings"/>
              <a:buChar char=""/>
              <a:tabLst>
                <a:tab pos="848994" algn="l"/>
                <a:tab pos="849630" algn="l"/>
              </a:tabLst>
            </a:pPr>
            <a:r>
              <a:rPr sz="2000" b="1" dirty="0">
                <a:latin typeface="Times New Roman"/>
                <a:cs typeface="Times New Roman"/>
              </a:rPr>
              <a:t>isa</a:t>
            </a:r>
            <a:r>
              <a:rPr sz="2000" b="1" spc="-2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: </a:t>
            </a:r>
            <a:r>
              <a:rPr sz="2000" dirty="0">
                <a:latin typeface="Times New Roman"/>
                <a:cs typeface="Times New Roman"/>
              </a:rPr>
              <a:t>connects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two classes,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where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5" dirty="0">
                <a:latin typeface="Times New Roman"/>
                <a:cs typeface="Times New Roman"/>
              </a:rPr>
              <a:t>one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concept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is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kind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or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subclass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other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concept</a:t>
            </a:r>
            <a:endParaRPr sz="2000">
              <a:latin typeface="Times New Roman"/>
              <a:cs typeface="Times New Roman"/>
            </a:endParaRPr>
          </a:p>
          <a:p>
            <a:pPr marL="849630" lvl="1" indent="-343535">
              <a:lnSpc>
                <a:spcPct val="100000"/>
              </a:lnSpc>
              <a:spcBef>
                <a:spcPts val="1600"/>
              </a:spcBef>
              <a:buFont typeface="Wingdings"/>
              <a:buChar char=""/>
              <a:tabLst>
                <a:tab pos="848994" algn="l"/>
                <a:tab pos="849630" algn="l"/>
              </a:tabLst>
            </a:pPr>
            <a:r>
              <a:rPr sz="2000" b="1" dirty="0">
                <a:latin typeface="Times New Roman"/>
                <a:cs typeface="Times New Roman"/>
              </a:rPr>
              <a:t>inst:</a:t>
            </a:r>
            <a:r>
              <a:rPr sz="2000" b="1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relates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specific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members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class</a:t>
            </a:r>
            <a:endParaRPr sz="2000">
              <a:latin typeface="Times New Roman"/>
              <a:cs typeface="Times New Roman"/>
            </a:endParaRPr>
          </a:p>
          <a:p>
            <a:pPr marL="355600" marR="6350" indent="-342900">
              <a:lnSpc>
                <a:spcPct val="150000"/>
              </a:lnSpc>
              <a:spcBef>
                <a:spcPts val="29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latin typeface="Times New Roman"/>
                <a:cs typeface="Times New Roman"/>
              </a:rPr>
              <a:t>Other</a:t>
            </a:r>
            <a:r>
              <a:rPr sz="2400" spc="19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relations</a:t>
            </a:r>
            <a:r>
              <a:rPr sz="2400" spc="18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such</a:t>
            </a:r>
            <a:r>
              <a:rPr sz="2400" spc="19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as</a:t>
            </a:r>
            <a:r>
              <a:rPr sz="2400" spc="19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{can,</a:t>
            </a:r>
            <a:r>
              <a:rPr sz="2400" spc="19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has,</a:t>
            </a:r>
            <a:r>
              <a:rPr sz="2400" spc="190" dirty="0"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Times New Roman"/>
                <a:cs typeface="Times New Roman"/>
              </a:rPr>
              <a:t>colour,</a:t>
            </a:r>
            <a:r>
              <a:rPr sz="2400" spc="18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height}</a:t>
            </a:r>
            <a:r>
              <a:rPr sz="2400" spc="18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are</a:t>
            </a:r>
            <a:r>
              <a:rPr sz="2400" spc="18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known</a:t>
            </a:r>
            <a:r>
              <a:rPr sz="2400" spc="18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as</a:t>
            </a:r>
            <a:r>
              <a:rPr sz="2400" spc="18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property</a:t>
            </a:r>
            <a:r>
              <a:rPr sz="2400" spc="18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relations.</a:t>
            </a:r>
            <a:r>
              <a:rPr sz="2400" spc="17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These </a:t>
            </a:r>
            <a:r>
              <a:rPr sz="2400" spc="-58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have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been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represented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by dotted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lines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pointing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from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concept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to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its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-20" dirty="0">
                <a:latin typeface="Times New Roman"/>
                <a:cs typeface="Times New Roman"/>
              </a:rPr>
              <a:t>property.</a:t>
            </a:r>
            <a:endParaRPr sz="24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185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latin typeface="Times New Roman"/>
                <a:cs typeface="Times New Roman"/>
              </a:rPr>
              <a:t>In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this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structure,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property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inheritance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is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easily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achieved.</a:t>
            </a:r>
            <a:endParaRPr sz="2400">
              <a:latin typeface="Times New Roman"/>
              <a:cs typeface="Times New Roman"/>
            </a:endParaRPr>
          </a:p>
          <a:p>
            <a:pPr marL="355600" marR="5080" indent="-342900">
              <a:lnSpc>
                <a:spcPct val="150100"/>
              </a:lnSpc>
              <a:spcBef>
                <a:spcPts val="395"/>
              </a:spcBef>
              <a:buFont typeface="Arial MT"/>
              <a:buChar char="•"/>
              <a:tabLst>
                <a:tab pos="354965" algn="l"/>
                <a:tab pos="355600" algn="l"/>
                <a:tab pos="922655" algn="l"/>
                <a:tab pos="2170430" algn="l"/>
                <a:tab pos="2687320" algn="l"/>
                <a:tab pos="3522979" algn="l"/>
                <a:tab pos="4427855" algn="l"/>
                <a:tab pos="4705350" algn="l"/>
                <a:tab pos="5577205" algn="l"/>
                <a:tab pos="6884670" algn="l"/>
                <a:tab pos="7450455" algn="l"/>
                <a:tab pos="7880350" algn="l"/>
                <a:tab pos="8733790" algn="l"/>
                <a:tab pos="10027920" algn="l"/>
                <a:tab pos="10847705" algn="l"/>
              </a:tabLst>
            </a:pPr>
            <a:r>
              <a:rPr sz="2400" spc="-5" dirty="0">
                <a:latin typeface="Times New Roman"/>
                <a:cs typeface="Times New Roman"/>
              </a:rPr>
              <a:t>For	exa</a:t>
            </a:r>
            <a:r>
              <a:rPr sz="2400" spc="-15" dirty="0">
                <a:latin typeface="Times New Roman"/>
                <a:cs typeface="Times New Roman"/>
              </a:rPr>
              <a:t>m</a:t>
            </a:r>
            <a:r>
              <a:rPr sz="2400" dirty="0">
                <a:latin typeface="Times New Roman"/>
                <a:cs typeface="Times New Roman"/>
              </a:rPr>
              <a:t>p</a:t>
            </a:r>
            <a:r>
              <a:rPr sz="2400" spc="-10" dirty="0">
                <a:latin typeface="Times New Roman"/>
                <a:cs typeface="Times New Roman"/>
              </a:rPr>
              <a:t>l</a:t>
            </a:r>
            <a:r>
              <a:rPr sz="2400" dirty="0">
                <a:latin typeface="Times New Roman"/>
                <a:cs typeface="Times New Roman"/>
              </a:rPr>
              <a:t>e,	the	q</a:t>
            </a:r>
            <a:r>
              <a:rPr sz="2400" spc="-15" dirty="0">
                <a:latin typeface="Times New Roman"/>
                <a:cs typeface="Times New Roman"/>
              </a:rPr>
              <a:t>u</a:t>
            </a:r>
            <a:r>
              <a:rPr sz="2400" dirty="0">
                <a:latin typeface="Times New Roman"/>
                <a:cs typeface="Times New Roman"/>
              </a:rPr>
              <a:t>ery	“Does	a	parrot	</a:t>
            </a:r>
            <a:r>
              <a:rPr sz="2400" spc="-15" dirty="0">
                <a:latin typeface="Times New Roman"/>
                <a:cs typeface="Times New Roman"/>
              </a:rPr>
              <a:t>b</a:t>
            </a:r>
            <a:r>
              <a:rPr sz="2400" dirty="0">
                <a:latin typeface="Times New Roman"/>
                <a:cs typeface="Times New Roman"/>
              </a:rPr>
              <a:t>re</a:t>
            </a:r>
            <a:r>
              <a:rPr sz="2400" spc="-10" dirty="0">
                <a:latin typeface="Times New Roman"/>
                <a:cs typeface="Times New Roman"/>
              </a:rPr>
              <a:t>a</a:t>
            </a:r>
            <a:r>
              <a:rPr sz="2400" dirty="0">
                <a:latin typeface="Times New Roman"/>
                <a:cs typeface="Times New Roman"/>
              </a:rPr>
              <a:t>t</a:t>
            </a:r>
            <a:r>
              <a:rPr sz="2400" spc="-10" dirty="0">
                <a:latin typeface="Times New Roman"/>
                <a:cs typeface="Times New Roman"/>
              </a:rPr>
              <a:t>he</a:t>
            </a:r>
            <a:r>
              <a:rPr sz="2400" spc="10" dirty="0">
                <a:latin typeface="Times New Roman"/>
                <a:cs typeface="Times New Roman"/>
              </a:rPr>
              <a:t>?</a:t>
            </a:r>
            <a:r>
              <a:rPr sz="2400" dirty="0">
                <a:latin typeface="Times New Roman"/>
                <a:cs typeface="Times New Roman"/>
              </a:rPr>
              <a:t>”	</a:t>
            </a:r>
            <a:r>
              <a:rPr sz="2400" spc="-10" dirty="0">
                <a:latin typeface="Times New Roman"/>
                <a:cs typeface="Times New Roman"/>
              </a:rPr>
              <a:t>c</a:t>
            </a:r>
            <a:r>
              <a:rPr sz="2400" dirty="0">
                <a:latin typeface="Times New Roman"/>
                <a:cs typeface="Times New Roman"/>
              </a:rPr>
              <a:t>an	be	</a:t>
            </a:r>
            <a:r>
              <a:rPr sz="2400" spc="-5" dirty="0">
                <a:latin typeface="Times New Roman"/>
                <a:cs typeface="Times New Roman"/>
              </a:rPr>
              <a:t>eas</a:t>
            </a:r>
            <a:r>
              <a:rPr sz="2400" spc="-20" dirty="0">
                <a:latin typeface="Times New Roman"/>
                <a:cs typeface="Times New Roman"/>
              </a:rPr>
              <a:t>i</a:t>
            </a:r>
            <a:r>
              <a:rPr sz="2400" dirty="0">
                <a:latin typeface="Times New Roman"/>
                <a:cs typeface="Times New Roman"/>
              </a:rPr>
              <a:t>ly	</a:t>
            </a:r>
            <a:r>
              <a:rPr sz="2400" spc="-5" dirty="0">
                <a:latin typeface="Times New Roman"/>
                <a:cs typeface="Times New Roman"/>
              </a:rPr>
              <a:t>ans</a:t>
            </a:r>
            <a:r>
              <a:rPr sz="2400" spc="-20" dirty="0">
                <a:latin typeface="Times New Roman"/>
                <a:cs typeface="Times New Roman"/>
              </a:rPr>
              <a:t>w</a:t>
            </a:r>
            <a:r>
              <a:rPr sz="2400" dirty="0">
                <a:latin typeface="Times New Roman"/>
                <a:cs typeface="Times New Roman"/>
              </a:rPr>
              <a:t>e</a:t>
            </a:r>
            <a:r>
              <a:rPr sz="2400" spc="5" dirty="0">
                <a:latin typeface="Times New Roman"/>
                <a:cs typeface="Times New Roman"/>
              </a:rPr>
              <a:t>r</a:t>
            </a:r>
            <a:r>
              <a:rPr sz="2400" dirty="0">
                <a:latin typeface="Times New Roman"/>
                <a:cs typeface="Times New Roman"/>
              </a:rPr>
              <a:t>ed	“</a:t>
            </a:r>
            <a:r>
              <a:rPr sz="2400" spc="-10" dirty="0">
                <a:latin typeface="Times New Roman"/>
                <a:cs typeface="Times New Roman"/>
              </a:rPr>
              <a:t>y</a:t>
            </a:r>
            <a:r>
              <a:rPr sz="2400" dirty="0">
                <a:latin typeface="Times New Roman"/>
                <a:cs typeface="Times New Roman"/>
              </a:rPr>
              <a:t>es”	e</a:t>
            </a:r>
            <a:r>
              <a:rPr sz="2400" spc="-10" dirty="0">
                <a:latin typeface="Times New Roman"/>
                <a:cs typeface="Times New Roman"/>
              </a:rPr>
              <a:t>v</a:t>
            </a:r>
            <a:r>
              <a:rPr sz="2400" dirty="0">
                <a:latin typeface="Times New Roman"/>
                <a:cs typeface="Times New Roman"/>
              </a:rPr>
              <a:t>en  though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this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property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is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not </a:t>
            </a:r>
            <a:r>
              <a:rPr sz="2400" dirty="0">
                <a:latin typeface="Times New Roman"/>
                <a:cs typeface="Times New Roman"/>
              </a:rPr>
              <a:t>directly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associated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with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parrot.</a:t>
            </a:r>
            <a:endParaRPr sz="24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183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information </a:t>
            </a:r>
            <a:r>
              <a:rPr sz="2400" dirty="0">
                <a:latin typeface="Times New Roman"/>
                <a:cs typeface="Times New Roman"/>
              </a:rPr>
              <a:t>encoded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can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be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represented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as</a:t>
            </a:r>
            <a:r>
              <a:rPr sz="2400" dirty="0">
                <a:latin typeface="Times New Roman"/>
                <a:cs typeface="Times New Roman"/>
              </a:rPr>
              <a:t> a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directed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graph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as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shown</a:t>
            </a:r>
            <a:r>
              <a:rPr sz="2400" spc="15" dirty="0">
                <a:latin typeface="Times New Roman"/>
                <a:cs typeface="Times New Roman"/>
              </a:rPr>
              <a:t> </a:t>
            </a:r>
            <a:r>
              <a:rPr sz="2400" spc="-30" dirty="0">
                <a:latin typeface="Times New Roman"/>
                <a:cs typeface="Times New Roman"/>
              </a:rPr>
              <a:t>below.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835152"/>
            <a:ext cx="10648315" cy="6022975"/>
            <a:chOff x="0" y="835152"/>
            <a:chExt cx="10648315" cy="602297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90827" y="835152"/>
              <a:ext cx="9357360" cy="527913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54582" y="899642"/>
              <a:ext cx="9174734" cy="5096383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335532" y="880592"/>
              <a:ext cx="9213215" cy="5134610"/>
            </a:xfrm>
            <a:custGeom>
              <a:avLst/>
              <a:gdLst/>
              <a:ahLst/>
              <a:cxnLst/>
              <a:rect l="l" t="t" r="r" b="b"/>
              <a:pathLst>
                <a:path w="9213215" h="5134610">
                  <a:moveTo>
                    <a:pt x="0" y="5134483"/>
                  </a:moveTo>
                  <a:lnTo>
                    <a:pt x="9212834" y="5134483"/>
                  </a:lnTo>
                  <a:lnTo>
                    <a:pt x="9212834" y="0"/>
                  </a:lnTo>
                  <a:lnTo>
                    <a:pt x="0" y="0"/>
                  </a:lnTo>
                  <a:lnTo>
                    <a:pt x="0" y="5134483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44500" y="376809"/>
            <a:ext cx="66992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Knowledge</a:t>
            </a:r>
            <a:r>
              <a:rPr spc="5" dirty="0"/>
              <a:t> </a:t>
            </a:r>
            <a:r>
              <a:rPr spc="-10" dirty="0"/>
              <a:t>representation</a:t>
            </a:r>
            <a:r>
              <a:rPr spc="-5" dirty="0"/>
              <a:t> using</a:t>
            </a:r>
            <a:r>
              <a:rPr spc="5" dirty="0"/>
              <a:t> </a:t>
            </a:r>
            <a:r>
              <a:rPr dirty="0"/>
              <a:t>Semantic</a:t>
            </a:r>
            <a:r>
              <a:rPr spc="-5" dirty="0"/>
              <a:t> Network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pc="-5" dirty="0"/>
              <a:t>12</a:t>
            </a:fld>
            <a:endParaRPr spc="-5" dirty="0"/>
          </a:p>
        </p:txBody>
      </p:sp>
      <p:sp>
        <p:nvSpPr>
          <p:cNvPr id="7" name="object 7"/>
          <p:cNvSpPr txBox="1"/>
          <p:nvPr/>
        </p:nvSpPr>
        <p:spPr>
          <a:xfrm>
            <a:off x="4761357" y="6148222"/>
            <a:ext cx="33020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imes New Roman"/>
                <a:cs typeface="Times New Roman"/>
              </a:rPr>
              <a:t>Concepts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connected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with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prop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links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6938" y="147065"/>
            <a:ext cx="4130675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dirty="0"/>
              <a:t>Inheritance</a:t>
            </a:r>
            <a:r>
              <a:rPr sz="2700" spc="-30" dirty="0"/>
              <a:t> </a:t>
            </a:r>
            <a:r>
              <a:rPr sz="2700" dirty="0"/>
              <a:t>in</a:t>
            </a:r>
            <a:r>
              <a:rPr sz="2700" spc="-30" dirty="0"/>
              <a:t> </a:t>
            </a:r>
            <a:r>
              <a:rPr sz="2700" dirty="0"/>
              <a:t>Semantic</a:t>
            </a:r>
            <a:r>
              <a:rPr sz="2700" spc="-30" dirty="0"/>
              <a:t> </a:t>
            </a:r>
            <a:r>
              <a:rPr sz="2700" spc="-5" dirty="0"/>
              <a:t>Net</a:t>
            </a:r>
            <a:endParaRPr sz="2700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pc="-5" dirty="0"/>
              <a:t>13</a:t>
            </a:fld>
            <a:endParaRPr spc="-5" dirty="0"/>
          </a:p>
        </p:txBody>
      </p:sp>
      <p:sp>
        <p:nvSpPr>
          <p:cNvPr id="3" name="object 3"/>
          <p:cNvSpPr txBox="1"/>
          <p:nvPr/>
        </p:nvSpPr>
        <p:spPr>
          <a:xfrm>
            <a:off x="608482" y="554227"/>
            <a:ext cx="10758170" cy="53517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marR="5715" indent="-287020">
              <a:lnSpc>
                <a:spcPct val="140000"/>
              </a:lnSpc>
              <a:spcBef>
                <a:spcPts val="100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2400" spc="-5" dirty="0">
                <a:latin typeface="Times New Roman"/>
                <a:cs typeface="Times New Roman"/>
              </a:rPr>
              <a:t>As</a:t>
            </a:r>
            <a:r>
              <a:rPr sz="2400" spc="17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Semantic</a:t>
            </a:r>
            <a:r>
              <a:rPr sz="2400" spc="17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net</a:t>
            </a:r>
            <a:r>
              <a:rPr sz="2400" spc="18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is</a:t>
            </a:r>
            <a:r>
              <a:rPr sz="2400" spc="17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stored</a:t>
            </a:r>
            <a:r>
              <a:rPr sz="2400" spc="17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as</a:t>
            </a:r>
            <a:r>
              <a:rPr sz="2400" spc="18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hierarchical</a:t>
            </a:r>
            <a:r>
              <a:rPr sz="2400" spc="18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structure,</a:t>
            </a:r>
            <a:r>
              <a:rPr sz="2400" spc="1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17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inheritance</a:t>
            </a:r>
            <a:r>
              <a:rPr sz="2400" spc="18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mechanism</a:t>
            </a:r>
            <a:r>
              <a:rPr sz="2400" spc="15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is</a:t>
            </a:r>
            <a:r>
              <a:rPr sz="2400" spc="18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in- </a:t>
            </a:r>
            <a:r>
              <a:rPr sz="2400" spc="-58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built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and</a:t>
            </a:r>
            <a:r>
              <a:rPr sz="2400" spc="-5" dirty="0">
                <a:latin typeface="Times New Roman"/>
                <a:cs typeface="Times New Roman"/>
              </a:rPr>
              <a:t> facilitates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inferencing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</a:t>
            </a:r>
            <a:r>
              <a:rPr sz="2400" spc="-5" dirty="0">
                <a:latin typeface="Times New Roman"/>
                <a:cs typeface="Times New Roman"/>
              </a:rPr>
              <a:t> information</a:t>
            </a:r>
            <a:r>
              <a:rPr sz="2400" dirty="0">
                <a:latin typeface="Times New Roman"/>
                <a:cs typeface="Times New Roman"/>
              </a:rPr>
              <a:t> associated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with nodes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in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Semantic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Net</a:t>
            </a:r>
            <a:endParaRPr sz="2400">
              <a:latin typeface="Times New Roman"/>
              <a:cs typeface="Times New Roman"/>
            </a:endParaRPr>
          </a:p>
          <a:p>
            <a:pPr marL="299085" marR="6350" indent="-287020">
              <a:lnSpc>
                <a:spcPct val="140100"/>
              </a:lnSpc>
              <a:spcBef>
                <a:spcPts val="405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2400" dirty="0">
                <a:latin typeface="Times New Roman"/>
                <a:cs typeface="Times New Roman"/>
              </a:rPr>
              <a:t>It</a:t>
            </a:r>
            <a:r>
              <a:rPr sz="2400" spc="10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is</a:t>
            </a:r>
            <a:r>
              <a:rPr sz="2400" spc="114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</a:t>
            </a:r>
            <a:r>
              <a:rPr sz="2400" spc="12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natural</a:t>
            </a:r>
            <a:r>
              <a:rPr sz="2400" spc="114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tool</a:t>
            </a:r>
            <a:r>
              <a:rPr sz="2400" spc="1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for</a:t>
            </a:r>
            <a:r>
              <a:rPr sz="2400" spc="11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representing</a:t>
            </a:r>
            <a:r>
              <a:rPr sz="2400" spc="11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taxonomically</a:t>
            </a:r>
            <a:r>
              <a:rPr sz="2400" spc="12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structured</a:t>
            </a:r>
            <a:r>
              <a:rPr sz="2400" spc="10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information</a:t>
            </a:r>
            <a:r>
              <a:rPr sz="2400" spc="1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and</a:t>
            </a:r>
            <a:r>
              <a:rPr sz="2400" spc="114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ensures </a:t>
            </a:r>
            <a:r>
              <a:rPr sz="2400" spc="-58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that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all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members</a:t>
            </a:r>
            <a:r>
              <a:rPr sz="2400" spc="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and sub-concepts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concept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share</a:t>
            </a:r>
            <a:r>
              <a:rPr sz="2400" spc="-10" dirty="0">
                <a:latin typeface="Times New Roman"/>
                <a:cs typeface="Times New Roman"/>
              </a:rPr>
              <a:t> common</a:t>
            </a:r>
            <a:r>
              <a:rPr sz="2400" spc="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properties</a:t>
            </a:r>
            <a:endParaRPr sz="2400">
              <a:latin typeface="Times New Roman"/>
              <a:cs typeface="Times New Roman"/>
            </a:endParaRPr>
          </a:p>
          <a:p>
            <a:pPr marL="299085" marR="7620" indent="-287020">
              <a:lnSpc>
                <a:spcPct val="140100"/>
              </a:lnSpc>
              <a:spcBef>
                <a:spcPts val="390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2400" spc="-5" dirty="0">
                <a:latin typeface="Times New Roman"/>
                <a:cs typeface="Times New Roman"/>
              </a:rPr>
              <a:t>Properties</a:t>
            </a:r>
            <a:r>
              <a:rPr sz="2400" spc="7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attached</a:t>
            </a:r>
            <a:r>
              <a:rPr sz="2400" spc="6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to</a:t>
            </a:r>
            <a:r>
              <a:rPr sz="2400" spc="7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particular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concept</a:t>
            </a:r>
            <a:r>
              <a:rPr sz="2400" spc="7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can</a:t>
            </a:r>
            <a:r>
              <a:rPr sz="2400" spc="7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be</a:t>
            </a:r>
            <a:r>
              <a:rPr sz="2400" spc="5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easily</a:t>
            </a:r>
            <a:r>
              <a:rPr sz="2400" spc="7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inherited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by</a:t>
            </a:r>
            <a:r>
              <a:rPr sz="2400" spc="7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all</a:t>
            </a:r>
            <a:r>
              <a:rPr sz="2400" spc="7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sub-concepts </a:t>
            </a:r>
            <a:r>
              <a:rPr sz="2400" spc="-58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and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their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members</a:t>
            </a:r>
            <a:endParaRPr sz="2400">
              <a:latin typeface="Times New Roman"/>
              <a:cs typeface="Times New Roman"/>
            </a:endParaRPr>
          </a:p>
          <a:p>
            <a:pPr marL="299085" marR="5080" indent="-287020">
              <a:lnSpc>
                <a:spcPct val="140100"/>
              </a:lnSpc>
              <a:spcBef>
                <a:spcPts val="395"/>
              </a:spcBef>
              <a:buFont typeface="Arial MT"/>
              <a:buChar char="•"/>
              <a:tabLst>
                <a:tab pos="299085" algn="l"/>
                <a:tab pos="299720" algn="l"/>
                <a:tab pos="1586865" algn="l"/>
                <a:tab pos="2112645" algn="l"/>
                <a:tab pos="2690495" algn="l"/>
                <a:tab pos="3132455" algn="l"/>
                <a:tab pos="4874260" algn="l"/>
                <a:tab pos="5266055" algn="l"/>
                <a:tab pos="5862320" algn="l"/>
                <a:tab pos="7673975" algn="l"/>
                <a:tab pos="8928735" algn="l"/>
                <a:tab pos="9759315" algn="l"/>
                <a:tab pos="10455910" algn="l"/>
              </a:tabLst>
            </a:pPr>
            <a:r>
              <a:rPr sz="2400" dirty="0">
                <a:latin typeface="Times New Roman"/>
                <a:cs typeface="Times New Roman"/>
              </a:rPr>
              <a:t>Se</a:t>
            </a:r>
            <a:r>
              <a:rPr sz="2400" spc="-20" dirty="0">
                <a:latin typeface="Times New Roman"/>
                <a:cs typeface="Times New Roman"/>
              </a:rPr>
              <a:t>m</a:t>
            </a:r>
            <a:r>
              <a:rPr sz="2400" dirty="0">
                <a:latin typeface="Times New Roman"/>
                <a:cs typeface="Times New Roman"/>
              </a:rPr>
              <a:t>an</a:t>
            </a:r>
            <a:r>
              <a:rPr sz="2400" spc="5" dirty="0">
                <a:latin typeface="Times New Roman"/>
                <a:cs typeface="Times New Roman"/>
              </a:rPr>
              <a:t>t</a:t>
            </a:r>
            <a:r>
              <a:rPr sz="2400" dirty="0">
                <a:latin typeface="Times New Roman"/>
                <a:cs typeface="Times New Roman"/>
              </a:rPr>
              <a:t>ic	</a:t>
            </a:r>
            <a:r>
              <a:rPr sz="2400" spc="-15" dirty="0">
                <a:latin typeface="Times New Roman"/>
                <a:cs typeface="Times New Roman"/>
              </a:rPr>
              <a:t>n</a:t>
            </a:r>
            <a:r>
              <a:rPr sz="2400" dirty="0">
                <a:latin typeface="Times New Roman"/>
                <a:cs typeface="Times New Roman"/>
              </a:rPr>
              <a:t>et	can	be	i</a:t>
            </a:r>
            <a:r>
              <a:rPr sz="2400" spc="-30" dirty="0">
                <a:latin typeface="Times New Roman"/>
                <a:cs typeface="Times New Roman"/>
              </a:rPr>
              <a:t>m</a:t>
            </a:r>
            <a:r>
              <a:rPr sz="2400" dirty="0">
                <a:latin typeface="Times New Roman"/>
                <a:cs typeface="Times New Roman"/>
              </a:rPr>
              <a:t>ple</a:t>
            </a:r>
            <a:r>
              <a:rPr sz="2400" spc="-20" dirty="0">
                <a:latin typeface="Times New Roman"/>
                <a:cs typeface="Times New Roman"/>
              </a:rPr>
              <a:t>m</a:t>
            </a:r>
            <a:r>
              <a:rPr sz="2400" dirty="0">
                <a:latin typeface="Times New Roman"/>
                <a:cs typeface="Times New Roman"/>
              </a:rPr>
              <a:t>en</a:t>
            </a:r>
            <a:r>
              <a:rPr sz="2400" spc="5" dirty="0">
                <a:latin typeface="Times New Roman"/>
                <a:cs typeface="Times New Roman"/>
              </a:rPr>
              <a:t>t</a:t>
            </a:r>
            <a:r>
              <a:rPr sz="2400" dirty="0">
                <a:latin typeface="Times New Roman"/>
                <a:cs typeface="Times New Roman"/>
              </a:rPr>
              <a:t>ed	</a:t>
            </a:r>
            <a:r>
              <a:rPr sz="2400" spc="5" dirty="0">
                <a:latin typeface="Times New Roman"/>
                <a:cs typeface="Times New Roman"/>
              </a:rPr>
              <a:t>i</a:t>
            </a:r>
            <a:r>
              <a:rPr sz="2400" dirty="0">
                <a:latin typeface="Times New Roman"/>
                <a:cs typeface="Times New Roman"/>
              </a:rPr>
              <a:t>n	any	pr</a:t>
            </a:r>
            <a:r>
              <a:rPr sz="2400" spc="-10" dirty="0">
                <a:latin typeface="Times New Roman"/>
                <a:cs typeface="Times New Roman"/>
              </a:rPr>
              <a:t>o</a:t>
            </a:r>
            <a:r>
              <a:rPr sz="2400" dirty="0">
                <a:latin typeface="Times New Roman"/>
                <a:cs typeface="Times New Roman"/>
              </a:rPr>
              <a:t>gram</a:t>
            </a:r>
            <a:r>
              <a:rPr sz="2400" spc="-30" dirty="0">
                <a:latin typeface="Times New Roman"/>
                <a:cs typeface="Times New Roman"/>
              </a:rPr>
              <a:t>m</a:t>
            </a:r>
            <a:r>
              <a:rPr sz="2400" dirty="0">
                <a:latin typeface="Times New Roman"/>
                <a:cs typeface="Times New Roman"/>
              </a:rPr>
              <a:t>ing	language	</a:t>
            </a:r>
            <a:r>
              <a:rPr sz="2400" spc="-10" dirty="0">
                <a:latin typeface="Times New Roman"/>
                <a:cs typeface="Times New Roman"/>
              </a:rPr>
              <a:t>a</a:t>
            </a:r>
            <a:r>
              <a:rPr sz="2400" dirty="0">
                <a:latin typeface="Times New Roman"/>
                <a:cs typeface="Times New Roman"/>
              </a:rPr>
              <a:t>l</a:t>
            </a:r>
            <a:r>
              <a:rPr sz="2400" spc="-10" dirty="0">
                <a:latin typeface="Times New Roman"/>
                <a:cs typeface="Times New Roman"/>
              </a:rPr>
              <a:t>o</a:t>
            </a:r>
            <a:r>
              <a:rPr sz="2400" dirty="0">
                <a:latin typeface="Times New Roman"/>
                <a:cs typeface="Times New Roman"/>
              </a:rPr>
              <a:t>ng	with	an  inheritance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procedure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implemented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explicitly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in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that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language</a:t>
            </a:r>
            <a:endParaRPr sz="2400">
              <a:latin typeface="Times New Roman"/>
              <a:cs typeface="Times New Roman"/>
            </a:endParaRPr>
          </a:p>
          <a:p>
            <a:pPr marL="299085" marR="5080" indent="-287020">
              <a:lnSpc>
                <a:spcPct val="140000"/>
              </a:lnSpc>
              <a:spcBef>
                <a:spcPts val="409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2400" dirty="0">
                <a:latin typeface="Times New Roman"/>
                <a:cs typeface="Times New Roman"/>
              </a:rPr>
              <a:t>Prolog</a:t>
            </a:r>
            <a:r>
              <a:rPr sz="2400" spc="28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language</a:t>
            </a:r>
            <a:r>
              <a:rPr sz="2400" spc="29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is</a:t>
            </a:r>
            <a:r>
              <a:rPr sz="2400" spc="28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very</a:t>
            </a:r>
            <a:r>
              <a:rPr sz="2400" spc="27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convenient</a:t>
            </a:r>
            <a:r>
              <a:rPr sz="2400" spc="28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for</a:t>
            </a:r>
            <a:r>
              <a:rPr sz="2400" spc="28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representing</a:t>
            </a:r>
            <a:r>
              <a:rPr sz="2400" spc="28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</a:t>
            </a:r>
            <a:r>
              <a:rPr sz="2400" spc="28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entire</a:t>
            </a:r>
            <a:r>
              <a:rPr sz="2400" spc="28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semantic</a:t>
            </a:r>
            <a:r>
              <a:rPr sz="2400" spc="28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structure</a:t>
            </a:r>
            <a:r>
              <a:rPr sz="2400" spc="285" dirty="0">
                <a:latin typeface="Times New Roman"/>
                <a:cs typeface="Times New Roman"/>
              </a:rPr>
              <a:t> </a:t>
            </a:r>
            <a:r>
              <a:rPr sz="2400" spc="5" dirty="0">
                <a:latin typeface="Times New Roman"/>
                <a:cs typeface="Times New Roman"/>
              </a:rPr>
              <a:t>in </a:t>
            </a:r>
            <a:r>
              <a:rPr sz="2400" spc="-58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1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form</a:t>
            </a:r>
            <a:r>
              <a:rPr sz="2400" spc="10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</a:t>
            </a:r>
            <a:r>
              <a:rPr sz="2400" spc="12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facts(relation</a:t>
            </a:r>
            <a:r>
              <a:rPr sz="2400" spc="13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as</a:t>
            </a:r>
            <a:r>
              <a:rPr sz="2400" spc="12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predicate</a:t>
            </a:r>
            <a:r>
              <a:rPr sz="2400" spc="114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and</a:t>
            </a:r>
            <a:r>
              <a:rPr sz="2400" spc="1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nodes</a:t>
            </a:r>
            <a:r>
              <a:rPr sz="2400" spc="114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as</a:t>
            </a:r>
            <a:r>
              <a:rPr sz="2400" spc="12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arguments)</a:t>
            </a:r>
            <a:r>
              <a:rPr sz="2400" spc="1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and</a:t>
            </a:r>
            <a:r>
              <a:rPr sz="2400" spc="114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inheritance</a:t>
            </a:r>
            <a:r>
              <a:rPr sz="2400" spc="1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rules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6938" y="113537"/>
            <a:ext cx="3829685" cy="406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500" spc="-5" dirty="0"/>
              <a:t>Inheritance</a:t>
            </a:r>
            <a:r>
              <a:rPr sz="2500" spc="15" dirty="0"/>
              <a:t> </a:t>
            </a:r>
            <a:r>
              <a:rPr sz="2500" spc="-5" dirty="0"/>
              <a:t>in</a:t>
            </a:r>
            <a:r>
              <a:rPr sz="2500" spc="-10" dirty="0"/>
              <a:t> </a:t>
            </a:r>
            <a:r>
              <a:rPr sz="2500" spc="-5" dirty="0"/>
              <a:t>Semantic</a:t>
            </a:r>
            <a:r>
              <a:rPr sz="2500" spc="25" dirty="0"/>
              <a:t> </a:t>
            </a:r>
            <a:r>
              <a:rPr sz="2500" spc="-5" dirty="0"/>
              <a:t>Net</a:t>
            </a:r>
            <a:endParaRPr sz="2500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pc="-5" dirty="0"/>
              <a:t>14</a:t>
            </a:fld>
            <a:endParaRPr spc="-5" dirty="0"/>
          </a:p>
        </p:txBody>
      </p:sp>
      <p:sp>
        <p:nvSpPr>
          <p:cNvPr id="3" name="object 3"/>
          <p:cNvSpPr txBox="1"/>
          <p:nvPr/>
        </p:nvSpPr>
        <p:spPr>
          <a:xfrm>
            <a:off x="608482" y="370654"/>
            <a:ext cx="8450580" cy="5679440"/>
          </a:xfrm>
          <a:prstGeom prst="rect">
            <a:avLst/>
          </a:prstGeom>
        </p:spPr>
        <p:txBody>
          <a:bodyPr vert="horz" wrap="square" lIns="0" tIns="1206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0"/>
              </a:spcBef>
            </a:pPr>
            <a:r>
              <a:rPr sz="2200" b="1" u="heavy" spc="-1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Property</a:t>
            </a:r>
            <a:r>
              <a:rPr sz="2200" b="1" u="heavy" spc="1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200" b="1" u="heavy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Inheritance</a:t>
            </a:r>
            <a:r>
              <a:rPr sz="2200" b="1" u="heavy" spc="-11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200" b="1" u="heavy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Algorithm</a:t>
            </a:r>
            <a:endParaRPr sz="2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855"/>
              </a:spcBef>
            </a:pPr>
            <a:r>
              <a:rPr sz="2200" dirty="0">
                <a:latin typeface="Times New Roman"/>
                <a:cs typeface="Times New Roman"/>
              </a:rPr>
              <a:t>Input:</a:t>
            </a:r>
            <a:r>
              <a:rPr sz="2200" spc="-10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Object</a:t>
            </a:r>
            <a:r>
              <a:rPr sz="2200" spc="15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and</a:t>
            </a:r>
            <a:r>
              <a:rPr sz="2200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property</a:t>
            </a:r>
            <a:r>
              <a:rPr sz="2200" spc="15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to</a:t>
            </a:r>
            <a:r>
              <a:rPr sz="2200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be</a:t>
            </a:r>
            <a:r>
              <a:rPr sz="2200" dirty="0">
                <a:latin typeface="Times New Roman"/>
                <a:cs typeface="Times New Roman"/>
              </a:rPr>
              <a:t> found</a:t>
            </a:r>
            <a:r>
              <a:rPr sz="2200" spc="5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from</a:t>
            </a:r>
            <a:r>
              <a:rPr sz="2200" spc="10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Semantic</a:t>
            </a:r>
            <a:r>
              <a:rPr sz="2200" spc="30" dirty="0">
                <a:latin typeface="Times New Roman"/>
                <a:cs typeface="Times New Roman"/>
              </a:rPr>
              <a:t> </a:t>
            </a:r>
            <a:r>
              <a:rPr sz="2200" spc="-10" dirty="0">
                <a:latin typeface="Times New Roman"/>
                <a:cs typeface="Times New Roman"/>
              </a:rPr>
              <a:t>Net</a:t>
            </a:r>
            <a:endParaRPr sz="2200">
              <a:latin typeface="Times New Roman"/>
              <a:cs typeface="Times New Roman"/>
            </a:endParaRPr>
          </a:p>
          <a:p>
            <a:pPr marL="12700" marR="5080">
              <a:lnSpc>
                <a:spcPct val="145100"/>
              </a:lnSpc>
              <a:spcBef>
                <a:spcPts val="10"/>
              </a:spcBef>
            </a:pPr>
            <a:r>
              <a:rPr sz="2200" dirty="0">
                <a:latin typeface="Times New Roman"/>
                <a:cs typeface="Times New Roman"/>
              </a:rPr>
              <a:t>Output:</a:t>
            </a:r>
            <a:r>
              <a:rPr sz="2200" spc="-5" dirty="0">
                <a:latin typeface="Times New Roman"/>
                <a:cs typeface="Times New Roman"/>
              </a:rPr>
              <a:t> Returns</a:t>
            </a:r>
            <a:r>
              <a:rPr sz="2200" spc="-75" dirty="0">
                <a:latin typeface="Times New Roman"/>
                <a:cs typeface="Times New Roman"/>
              </a:rPr>
              <a:t> </a:t>
            </a:r>
            <a:r>
              <a:rPr sz="2200" spc="-60" dirty="0">
                <a:latin typeface="Times New Roman"/>
                <a:cs typeface="Times New Roman"/>
              </a:rPr>
              <a:t>Yes,</a:t>
            </a:r>
            <a:r>
              <a:rPr sz="2200" spc="5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if</a:t>
            </a:r>
            <a:r>
              <a:rPr sz="2200" spc="15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the</a:t>
            </a:r>
            <a:r>
              <a:rPr sz="2200" spc="10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object</a:t>
            </a:r>
            <a:r>
              <a:rPr sz="2200" spc="10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has</a:t>
            </a:r>
            <a:r>
              <a:rPr sz="2200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the</a:t>
            </a:r>
            <a:r>
              <a:rPr sz="2200" spc="10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desired</a:t>
            </a:r>
            <a:r>
              <a:rPr sz="2200" spc="20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property</a:t>
            </a:r>
            <a:r>
              <a:rPr sz="2200" spc="20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else</a:t>
            </a:r>
            <a:r>
              <a:rPr sz="2200" spc="5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returns</a:t>
            </a:r>
            <a:r>
              <a:rPr sz="2200" spc="15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false </a:t>
            </a:r>
            <a:r>
              <a:rPr sz="2200" spc="-535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Procedure:</a:t>
            </a:r>
            <a:endParaRPr sz="2200">
              <a:latin typeface="Times New Roman"/>
              <a:cs typeface="Times New Roman"/>
            </a:endParaRPr>
          </a:p>
          <a:p>
            <a:pPr marL="611505" indent="-343535">
              <a:lnSpc>
                <a:spcPct val="100000"/>
              </a:lnSpc>
              <a:spcBef>
                <a:spcPts val="1090"/>
              </a:spcBef>
              <a:buFont typeface="Arial MT"/>
              <a:buChar char="•"/>
              <a:tabLst>
                <a:tab pos="611505" algn="l"/>
                <a:tab pos="612140" algn="l"/>
              </a:tabLst>
            </a:pPr>
            <a:r>
              <a:rPr sz="2200" spc="-5" dirty="0">
                <a:latin typeface="Times New Roman"/>
                <a:cs typeface="Times New Roman"/>
              </a:rPr>
              <a:t>Find</a:t>
            </a:r>
            <a:r>
              <a:rPr sz="2200" spc="-10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an</a:t>
            </a:r>
            <a:r>
              <a:rPr sz="2200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object</a:t>
            </a:r>
            <a:r>
              <a:rPr sz="2200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in</a:t>
            </a:r>
            <a:r>
              <a:rPr sz="2200" spc="-10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the</a:t>
            </a:r>
            <a:r>
              <a:rPr sz="2200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semantic</a:t>
            </a:r>
            <a:r>
              <a:rPr sz="2200" spc="25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net;</a:t>
            </a:r>
            <a:endParaRPr sz="2200">
              <a:latin typeface="Times New Roman"/>
              <a:cs typeface="Times New Roman"/>
            </a:endParaRPr>
          </a:p>
          <a:p>
            <a:pPr marL="611505" indent="-343535">
              <a:lnSpc>
                <a:spcPct val="100000"/>
              </a:lnSpc>
              <a:spcBef>
                <a:spcPts val="1090"/>
              </a:spcBef>
              <a:buFont typeface="Arial MT"/>
              <a:buChar char="•"/>
              <a:tabLst>
                <a:tab pos="611505" algn="l"/>
                <a:tab pos="612140" algn="l"/>
              </a:tabLst>
            </a:pPr>
            <a:r>
              <a:rPr sz="2200" spc="-5" dirty="0">
                <a:latin typeface="Times New Roman"/>
                <a:cs typeface="Times New Roman"/>
              </a:rPr>
              <a:t>Found=False;</a:t>
            </a:r>
            <a:endParaRPr sz="2200">
              <a:latin typeface="Times New Roman"/>
              <a:cs typeface="Times New Roman"/>
            </a:endParaRPr>
          </a:p>
          <a:p>
            <a:pPr marL="611505" indent="-343535">
              <a:lnSpc>
                <a:spcPct val="100000"/>
              </a:lnSpc>
              <a:spcBef>
                <a:spcPts val="1095"/>
              </a:spcBef>
              <a:buFont typeface="Arial MT"/>
              <a:buChar char="•"/>
              <a:tabLst>
                <a:tab pos="611505" algn="l"/>
                <a:tab pos="612140" algn="l"/>
              </a:tabLst>
            </a:pPr>
            <a:r>
              <a:rPr sz="2200" spc="-5" dirty="0">
                <a:latin typeface="Times New Roman"/>
                <a:cs typeface="Times New Roman"/>
              </a:rPr>
              <a:t>While [ (object</a:t>
            </a:r>
            <a:r>
              <a:rPr sz="2200" spc="5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≠</a:t>
            </a:r>
            <a:r>
              <a:rPr sz="2200" spc="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root) </a:t>
            </a:r>
            <a:r>
              <a:rPr sz="2200" spc="-5" dirty="0">
                <a:latin typeface="Times New Roman"/>
                <a:cs typeface="Times New Roman"/>
              </a:rPr>
              <a:t>OR </a:t>
            </a:r>
            <a:r>
              <a:rPr sz="2200" dirty="0">
                <a:latin typeface="Times New Roman"/>
                <a:cs typeface="Times New Roman"/>
              </a:rPr>
              <a:t>!Found</a:t>
            </a:r>
            <a:r>
              <a:rPr sz="2200" spc="-5" dirty="0">
                <a:latin typeface="Times New Roman"/>
                <a:cs typeface="Times New Roman"/>
              </a:rPr>
              <a:t> ]</a:t>
            </a:r>
            <a:r>
              <a:rPr sz="2200" spc="10" dirty="0">
                <a:latin typeface="Times New Roman"/>
                <a:cs typeface="Times New Roman"/>
              </a:rPr>
              <a:t> </a:t>
            </a:r>
            <a:r>
              <a:rPr sz="2200" spc="-10" dirty="0">
                <a:latin typeface="Times New Roman"/>
                <a:cs typeface="Times New Roman"/>
              </a:rPr>
              <a:t>Do</a:t>
            </a:r>
            <a:endParaRPr sz="2200">
              <a:latin typeface="Times New Roman"/>
              <a:cs typeface="Times New Roman"/>
            </a:endParaRPr>
          </a:p>
          <a:p>
            <a:pPr marL="547370">
              <a:lnSpc>
                <a:spcPct val="100000"/>
              </a:lnSpc>
              <a:spcBef>
                <a:spcPts val="1095"/>
              </a:spcBef>
            </a:pPr>
            <a:r>
              <a:rPr sz="2200" spc="-5" dirty="0">
                <a:latin typeface="Times New Roman"/>
                <a:cs typeface="Times New Roman"/>
              </a:rPr>
              <a:t>{</a:t>
            </a:r>
            <a:endParaRPr sz="2200">
              <a:latin typeface="Times New Roman"/>
              <a:cs typeface="Times New Roman"/>
            </a:endParaRPr>
          </a:p>
          <a:p>
            <a:pPr marL="862965" marR="380365" lvl="1" indent="-120650">
              <a:lnSpc>
                <a:spcPct val="141400"/>
              </a:lnSpc>
              <a:buFont typeface="Arial MT"/>
              <a:buChar char="•"/>
              <a:tabLst>
                <a:tab pos="927100" algn="l"/>
                <a:tab pos="1435735" algn="l"/>
              </a:tabLst>
            </a:pPr>
            <a:r>
              <a:rPr sz="2200" spc="-5" dirty="0">
                <a:latin typeface="Times New Roman"/>
                <a:cs typeface="Times New Roman"/>
              </a:rPr>
              <a:t>If</a:t>
            </a:r>
            <a:r>
              <a:rPr sz="2200" spc="15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there</a:t>
            </a:r>
            <a:r>
              <a:rPr sz="2200" spc="10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is</a:t>
            </a:r>
            <a:r>
              <a:rPr sz="2200" spc="5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an</a:t>
            </a:r>
            <a:r>
              <a:rPr sz="2200" spc="15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attribute</a:t>
            </a:r>
            <a:r>
              <a:rPr sz="2200" spc="10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attached</a:t>
            </a:r>
            <a:r>
              <a:rPr sz="2200" spc="15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with</a:t>
            </a:r>
            <a:r>
              <a:rPr sz="2200" spc="20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an</a:t>
            </a:r>
            <a:r>
              <a:rPr sz="2200" spc="20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object</a:t>
            </a:r>
            <a:r>
              <a:rPr sz="2200" spc="5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then</a:t>
            </a:r>
            <a:r>
              <a:rPr sz="2200" spc="5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Found=</a:t>
            </a:r>
            <a:r>
              <a:rPr sz="2200" spc="5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true; </a:t>
            </a:r>
            <a:r>
              <a:rPr sz="2200" spc="-535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else	{</a:t>
            </a:r>
            <a:r>
              <a:rPr sz="2200" spc="5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object =</a:t>
            </a:r>
            <a:r>
              <a:rPr sz="2200" spc="5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isa(object,</a:t>
            </a:r>
            <a:r>
              <a:rPr sz="2200" spc="20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class)</a:t>
            </a:r>
            <a:r>
              <a:rPr sz="2200" spc="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or</a:t>
            </a:r>
            <a:r>
              <a:rPr sz="2200" spc="5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object=</a:t>
            </a:r>
            <a:r>
              <a:rPr sz="2200" spc="10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inst(object,class)</a:t>
            </a:r>
            <a:r>
              <a:rPr sz="2200" spc="5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}</a:t>
            </a:r>
            <a:endParaRPr sz="2200">
              <a:latin typeface="Times New Roman"/>
              <a:cs typeface="Times New Roman"/>
            </a:endParaRPr>
          </a:p>
          <a:p>
            <a:pPr marL="584200">
              <a:lnSpc>
                <a:spcPct val="100000"/>
              </a:lnSpc>
              <a:spcBef>
                <a:spcPts val="1090"/>
              </a:spcBef>
            </a:pPr>
            <a:r>
              <a:rPr sz="2200" spc="-5" dirty="0">
                <a:latin typeface="Times New Roman"/>
                <a:cs typeface="Times New Roman"/>
              </a:rPr>
              <a:t>}</a:t>
            </a:r>
            <a:endParaRPr sz="2200">
              <a:latin typeface="Times New Roman"/>
              <a:cs typeface="Times New Roman"/>
            </a:endParaRPr>
          </a:p>
          <a:p>
            <a:pPr marL="565785" indent="-357505">
              <a:lnSpc>
                <a:spcPct val="100000"/>
              </a:lnSpc>
              <a:spcBef>
                <a:spcPts val="1095"/>
              </a:spcBef>
              <a:buFont typeface="Arial MT"/>
              <a:buChar char="•"/>
              <a:tabLst>
                <a:tab pos="565785" algn="l"/>
                <a:tab pos="566420" algn="l"/>
              </a:tabLst>
            </a:pPr>
            <a:r>
              <a:rPr sz="2200" spc="-5" dirty="0">
                <a:latin typeface="Times New Roman"/>
                <a:cs typeface="Times New Roman"/>
              </a:rPr>
              <a:t>If</a:t>
            </a:r>
            <a:r>
              <a:rPr sz="2200" spc="1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Found</a:t>
            </a:r>
            <a:r>
              <a:rPr sz="2200" spc="-5" dirty="0">
                <a:latin typeface="Times New Roman"/>
                <a:cs typeface="Times New Roman"/>
              </a:rPr>
              <a:t> =</a:t>
            </a:r>
            <a:r>
              <a:rPr sz="2200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true</a:t>
            </a:r>
            <a:r>
              <a:rPr sz="2200" spc="15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then</a:t>
            </a:r>
            <a:r>
              <a:rPr sz="2200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report</a:t>
            </a:r>
            <a:r>
              <a:rPr sz="2200" spc="10" dirty="0">
                <a:latin typeface="Times New Roman"/>
                <a:cs typeface="Times New Roman"/>
              </a:rPr>
              <a:t> </a:t>
            </a:r>
            <a:r>
              <a:rPr sz="2200" spc="-145" dirty="0">
                <a:latin typeface="Times New Roman"/>
                <a:cs typeface="Times New Roman"/>
              </a:rPr>
              <a:t>„Yes‟ </a:t>
            </a:r>
            <a:r>
              <a:rPr sz="2200" spc="-5" dirty="0">
                <a:latin typeface="Times New Roman"/>
                <a:cs typeface="Times New Roman"/>
              </a:rPr>
              <a:t>else Report</a:t>
            </a:r>
            <a:r>
              <a:rPr sz="2200" spc="10" dirty="0">
                <a:latin typeface="Times New Roman"/>
                <a:cs typeface="Times New Roman"/>
              </a:rPr>
              <a:t> </a:t>
            </a:r>
            <a:r>
              <a:rPr sz="2200" spc="-100" dirty="0">
                <a:latin typeface="Times New Roman"/>
                <a:cs typeface="Times New Roman"/>
              </a:rPr>
              <a:t>„No‟;</a:t>
            </a:r>
            <a:endParaRPr sz="2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6938" y="188214"/>
            <a:ext cx="4128135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dirty="0"/>
              <a:t>Inheritance</a:t>
            </a:r>
            <a:r>
              <a:rPr sz="2700" spc="-40" dirty="0"/>
              <a:t> </a:t>
            </a:r>
            <a:r>
              <a:rPr sz="2700" spc="-5" dirty="0"/>
              <a:t>in</a:t>
            </a:r>
            <a:r>
              <a:rPr sz="2700" spc="-25" dirty="0"/>
              <a:t> </a:t>
            </a:r>
            <a:r>
              <a:rPr sz="2700" dirty="0"/>
              <a:t>Semantic</a:t>
            </a:r>
            <a:r>
              <a:rPr sz="2700" spc="-35" dirty="0"/>
              <a:t> </a:t>
            </a:r>
            <a:r>
              <a:rPr sz="2700" spc="-5" dirty="0"/>
              <a:t>Net</a:t>
            </a:r>
            <a:endParaRPr sz="2700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pc="-5" dirty="0"/>
              <a:t>15</a:t>
            </a:fld>
            <a:endParaRPr spc="-5" dirty="0"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528904" y="943610"/>
          <a:ext cx="10637519" cy="493775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458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458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458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marL="147320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800" b="1" spc="-5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Isa</a:t>
                      </a:r>
                      <a:r>
                        <a:rPr sz="1800" b="1" spc="-20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b="1" spc="-5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facts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6FC0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800" b="1" spc="-5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Instance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b="1" spc="-5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facts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6FC0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800" b="1" spc="-5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Property</a:t>
                      </a:r>
                      <a:r>
                        <a:rPr sz="1800" b="1" spc="-40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b="1" spc="-5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facts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6F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2400" spc="-5" dirty="0">
                          <a:latin typeface="Times New Roman"/>
                          <a:cs typeface="Times New Roman"/>
                        </a:rPr>
                        <a:t>isa(living_thing,nil).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2400" spc="-5" dirty="0">
                          <a:latin typeface="Times New Roman"/>
                          <a:cs typeface="Times New Roman"/>
                        </a:rPr>
                        <a:t>inst(john,man)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2400" dirty="0">
                          <a:latin typeface="Times New Roman"/>
                          <a:cs typeface="Times New Roman"/>
                        </a:rPr>
                        <a:t>prop(breathe,</a:t>
                      </a:r>
                      <a:r>
                        <a:rPr sz="2400" spc="-6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400" dirty="0">
                          <a:latin typeface="Times New Roman"/>
                          <a:cs typeface="Times New Roman"/>
                        </a:rPr>
                        <a:t>living_thing)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2400" spc="-5" dirty="0">
                          <a:latin typeface="Times New Roman"/>
                          <a:cs typeface="Times New Roman"/>
                        </a:rPr>
                        <a:t>isa(human,</a:t>
                      </a:r>
                      <a:r>
                        <a:rPr sz="2400" spc="-3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400" dirty="0">
                          <a:latin typeface="Times New Roman"/>
                          <a:cs typeface="Times New Roman"/>
                        </a:rPr>
                        <a:t>living_thing)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2400" spc="-5" dirty="0">
                          <a:latin typeface="Times New Roman"/>
                          <a:cs typeface="Times New Roman"/>
                        </a:rPr>
                        <a:t>inst(giraffe,</a:t>
                      </a:r>
                      <a:r>
                        <a:rPr sz="2400" spc="-5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400" spc="-5" dirty="0">
                          <a:latin typeface="Times New Roman"/>
                          <a:cs typeface="Times New Roman"/>
                        </a:rPr>
                        <a:t>animal)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2400" dirty="0">
                          <a:latin typeface="Times New Roman"/>
                          <a:cs typeface="Times New Roman"/>
                        </a:rPr>
                        <a:t>prop(eat,</a:t>
                      </a:r>
                      <a:r>
                        <a:rPr sz="2400" spc="-6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400" dirty="0">
                          <a:latin typeface="Times New Roman"/>
                          <a:cs typeface="Times New Roman"/>
                        </a:rPr>
                        <a:t>living_thing)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2400" spc="-5" dirty="0">
                          <a:latin typeface="Times New Roman"/>
                          <a:cs typeface="Times New Roman"/>
                        </a:rPr>
                        <a:t>isa(animals,</a:t>
                      </a:r>
                      <a:r>
                        <a:rPr sz="2400" spc="-5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400" dirty="0">
                          <a:latin typeface="Times New Roman"/>
                          <a:cs typeface="Times New Roman"/>
                        </a:rPr>
                        <a:t>living_thing)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2400" dirty="0">
                          <a:latin typeface="Times New Roman"/>
                          <a:cs typeface="Times New Roman"/>
                        </a:rPr>
                        <a:t>inst(parrot,</a:t>
                      </a:r>
                      <a:r>
                        <a:rPr sz="2400" spc="-8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400" dirty="0">
                          <a:latin typeface="Times New Roman"/>
                          <a:cs typeface="Times New Roman"/>
                        </a:rPr>
                        <a:t>bird)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2400" dirty="0">
                          <a:latin typeface="Times New Roman"/>
                          <a:cs typeface="Times New Roman"/>
                        </a:rPr>
                        <a:t>prop(two_legs,</a:t>
                      </a:r>
                      <a:r>
                        <a:rPr sz="2400" spc="-6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400" spc="-5" dirty="0">
                          <a:latin typeface="Times New Roman"/>
                          <a:cs typeface="Times New Roman"/>
                        </a:rPr>
                        <a:t>human)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2400" dirty="0">
                          <a:latin typeface="Times New Roman"/>
                          <a:cs typeface="Times New Roman"/>
                        </a:rPr>
                        <a:t>isa(birds,</a:t>
                      </a:r>
                      <a:r>
                        <a:rPr sz="2400" spc="-6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400" dirty="0">
                          <a:latin typeface="Times New Roman"/>
                          <a:cs typeface="Times New Roman"/>
                        </a:rPr>
                        <a:t>living_thing)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2400" dirty="0">
                          <a:latin typeface="Times New Roman"/>
                          <a:cs typeface="Times New Roman"/>
                        </a:rPr>
                        <a:t>prop(skin,</a:t>
                      </a:r>
                      <a:r>
                        <a:rPr sz="2400" spc="-3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400" spc="-5" dirty="0">
                          <a:latin typeface="Times New Roman"/>
                          <a:cs typeface="Times New Roman"/>
                        </a:rPr>
                        <a:t>animal)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2400" spc="-5" dirty="0">
                          <a:latin typeface="Times New Roman"/>
                          <a:cs typeface="Times New Roman"/>
                        </a:rPr>
                        <a:t>isa(man,</a:t>
                      </a:r>
                      <a:r>
                        <a:rPr sz="2400" spc="-3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400" spc="-5" dirty="0">
                          <a:latin typeface="Times New Roman"/>
                          <a:cs typeface="Times New Roman"/>
                        </a:rPr>
                        <a:t>human)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2400" spc="-5" dirty="0">
                          <a:latin typeface="Times New Roman"/>
                          <a:cs typeface="Times New Roman"/>
                        </a:rPr>
                        <a:t>prop(move,</a:t>
                      </a:r>
                      <a:r>
                        <a:rPr sz="240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400" spc="-5" dirty="0">
                          <a:latin typeface="Times New Roman"/>
                          <a:cs typeface="Times New Roman"/>
                        </a:rPr>
                        <a:t>animal)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7199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2400" spc="-5" dirty="0">
                          <a:latin typeface="Times New Roman"/>
                          <a:cs typeface="Times New Roman"/>
                        </a:rPr>
                        <a:t>isa(woman,</a:t>
                      </a:r>
                      <a:r>
                        <a:rPr sz="240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400" spc="-5" dirty="0">
                          <a:latin typeface="Times New Roman"/>
                          <a:cs typeface="Times New Roman"/>
                        </a:rPr>
                        <a:t>human)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3619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2400" spc="-15" dirty="0">
                          <a:latin typeface="Times New Roman"/>
                          <a:cs typeface="Times New Roman"/>
                        </a:rPr>
                        <a:t>prop(fur,</a:t>
                      </a:r>
                      <a:r>
                        <a:rPr sz="2400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400" dirty="0">
                          <a:latin typeface="Times New Roman"/>
                          <a:cs typeface="Times New Roman"/>
                        </a:rPr>
                        <a:t>bird)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3619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2400" dirty="0">
                          <a:latin typeface="Times New Roman"/>
                          <a:cs typeface="Times New Roman"/>
                        </a:rPr>
                        <a:t>isa(cat,</a:t>
                      </a:r>
                      <a:r>
                        <a:rPr sz="2400" spc="-6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400" spc="-5" dirty="0">
                          <a:latin typeface="Times New Roman"/>
                          <a:cs typeface="Times New Roman"/>
                        </a:rPr>
                        <a:t>animal)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3619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2400" dirty="0">
                          <a:latin typeface="Times New Roman"/>
                          <a:cs typeface="Times New Roman"/>
                        </a:rPr>
                        <a:t>prop(tall,</a:t>
                      </a:r>
                      <a:r>
                        <a:rPr sz="2400" spc="-6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400" spc="-10" dirty="0">
                          <a:latin typeface="Times New Roman"/>
                          <a:cs typeface="Times New Roman"/>
                        </a:rPr>
                        <a:t>giraffe)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3619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2400" dirty="0">
                          <a:latin typeface="Times New Roman"/>
                          <a:cs typeface="Times New Roman"/>
                        </a:rPr>
                        <a:t>prop(long_legs,</a:t>
                      </a:r>
                      <a:r>
                        <a:rPr sz="2400" spc="-7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400" spc="-10" dirty="0">
                          <a:latin typeface="Times New Roman"/>
                          <a:cs typeface="Times New Roman"/>
                        </a:rPr>
                        <a:t>giraffe)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361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2400" dirty="0">
                          <a:latin typeface="Times New Roman"/>
                          <a:cs typeface="Times New Roman"/>
                        </a:rPr>
                        <a:t>prop(tall,</a:t>
                      </a:r>
                      <a:r>
                        <a:rPr sz="2400" spc="-7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400" spc="-5" dirty="0">
                          <a:latin typeface="Times New Roman"/>
                          <a:cs typeface="Times New Roman"/>
                        </a:rPr>
                        <a:t>animal)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361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2400" dirty="0">
                          <a:latin typeface="Times New Roman"/>
                          <a:cs typeface="Times New Roman"/>
                        </a:rPr>
                        <a:t>prop(green,</a:t>
                      </a:r>
                      <a:r>
                        <a:rPr sz="2400" spc="-6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400" dirty="0">
                          <a:latin typeface="Times New Roman"/>
                          <a:cs typeface="Times New Roman"/>
                        </a:rPr>
                        <a:t>parrot)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361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4980178" y="6029045"/>
            <a:ext cx="16529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0" dirty="0">
                <a:latin typeface="Times New Roman"/>
                <a:cs typeface="Times New Roman"/>
              </a:rPr>
              <a:t>Prolog</a:t>
            </a:r>
            <a:r>
              <a:rPr sz="2400" b="1" spc="-8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Facts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46938" y="97034"/>
            <a:ext cx="11363960" cy="5861050"/>
          </a:xfrm>
          <a:prstGeom prst="rect">
            <a:avLst/>
          </a:prstGeom>
        </p:spPr>
        <p:txBody>
          <a:bodyPr vert="horz" wrap="square" lIns="0" tIns="2222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750"/>
              </a:spcBef>
            </a:pPr>
            <a:r>
              <a:rPr sz="2400" b="1" spc="-5" dirty="0">
                <a:latin typeface="Times New Roman"/>
                <a:cs typeface="Times New Roman"/>
              </a:rPr>
              <a:t>Inheritance</a:t>
            </a:r>
            <a:r>
              <a:rPr sz="2400" b="1" spc="-10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Rules</a:t>
            </a:r>
            <a:r>
              <a:rPr sz="2400" b="1" dirty="0">
                <a:latin typeface="Times New Roman"/>
                <a:cs typeface="Times New Roman"/>
              </a:rPr>
              <a:t> in</a:t>
            </a:r>
            <a:r>
              <a:rPr sz="2400" b="1" spc="-15" dirty="0">
                <a:latin typeface="Times New Roman"/>
                <a:cs typeface="Times New Roman"/>
              </a:rPr>
              <a:t> </a:t>
            </a:r>
            <a:r>
              <a:rPr sz="2400" b="1" spc="-10" dirty="0">
                <a:latin typeface="Times New Roman"/>
                <a:cs typeface="Times New Roman"/>
              </a:rPr>
              <a:t>Prolog</a:t>
            </a:r>
            <a:endParaRPr sz="2400">
              <a:latin typeface="Times New Roman"/>
              <a:cs typeface="Times New Roman"/>
            </a:endParaRPr>
          </a:p>
          <a:p>
            <a:pPr marL="469900" indent="-457200">
              <a:lnSpc>
                <a:spcPct val="100000"/>
              </a:lnSpc>
              <a:spcBef>
                <a:spcPts val="1660"/>
              </a:spcBef>
              <a:buFont typeface="Arial MT"/>
              <a:buChar char="•"/>
              <a:tabLst>
                <a:tab pos="469265" algn="l"/>
                <a:tab pos="469900" algn="l"/>
              </a:tabLst>
            </a:pPr>
            <a:r>
              <a:rPr sz="2400" dirty="0">
                <a:latin typeface="Times New Roman"/>
                <a:cs typeface="Times New Roman"/>
              </a:rPr>
              <a:t>In</a:t>
            </a:r>
            <a:r>
              <a:rPr sz="2400" spc="1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class</a:t>
            </a:r>
            <a:r>
              <a:rPr sz="2400" spc="17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hierarchy</a:t>
            </a:r>
            <a:r>
              <a:rPr sz="2400" spc="17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structure,</a:t>
            </a:r>
            <a:r>
              <a:rPr sz="2400" spc="17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</a:t>
            </a:r>
            <a:r>
              <a:rPr sz="2400" spc="17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member</a:t>
            </a:r>
            <a:r>
              <a:rPr sz="2400" spc="18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subclass</a:t>
            </a:r>
            <a:r>
              <a:rPr sz="2400" spc="17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of</a:t>
            </a:r>
            <a:r>
              <a:rPr sz="2400" spc="1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</a:t>
            </a:r>
            <a:r>
              <a:rPr sz="2400" spc="17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class</a:t>
            </a:r>
            <a:r>
              <a:rPr sz="2400" spc="17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is</a:t>
            </a:r>
            <a:r>
              <a:rPr sz="2400" spc="16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also</a:t>
            </a:r>
            <a:r>
              <a:rPr sz="2400" spc="17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</a:t>
            </a:r>
            <a:r>
              <a:rPr sz="2400" spc="17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member</a:t>
            </a:r>
            <a:r>
              <a:rPr sz="2400" spc="17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of</a:t>
            </a:r>
            <a:r>
              <a:rPr sz="2400" spc="1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all</a:t>
            </a:r>
            <a:r>
              <a:rPr sz="2400" spc="17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super</a:t>
            </a:r>
            <a:endParaRPr sz="2400">
              <a:latin typeface="Times New Roman"/>
              <a:cs typeface="Times New Roman"/>
            </a:endParaRPr>
          </a:p>
          <a:p>
            <a:pPr marL="469265">
              <a:lnSpc>
                <a:spcPct val="100000"/>
              </a:lnSpc>
              <a:spcBef>
                <a:spcPts val="1730"/>
              </a:spcBef>
            </a:pPr>
            <a:r>
              <a:rPr sz="2400" dirty="0">
                <a:latin typeface="Times New Roman"/>
                <a:cs typeface="Times New Roman"/>
              </a:rPr>
              <a:t>classes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connected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through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isa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link</a:t>
            </a:r>
            <a:endParaRPr sz="2400">
              <a:latin typeface="Times New Roman"/>
              <a:cs typeface="Times New Roman"/>
            </a:endParaRPr>
          </a:p>
          <a:p>
            <a:pPr marL="469900" indent="-457200">
              <a:lnSpc>
                <a:spcPct val="100000"/>
              </a:lnSpc>
              <a:spcBef>
                <a:spcPts val="1730"/>
              </a:spcBef>
              <a:buFont typeface="Arial MT"/>
              <a:buChar char="•"/>
              <a:tabLst>
                <a:tab pos="469265" algn="l"/>
                <a:tab pos="469900" algn="l"/>
                <a:tab pos="1035050" algn="l"/>
                <a:tab pos="2284730" algn="l"/>
                <a:tab pos="2612390" algn="l"/>
                <a:tab pos="3277235" algn="l"/>
                <a:tab pos="3624579" algn="l"/>
                <a:tab pos="3903345" algn="l"/>
                <a:tab pos="5041900" algn="l"/>
                <a:tab pos="5436870" algn="l"/>
                <a:tab pos="6596380" algn="l"/>
                <a:tab pos="7642225" algn="l"/>
                <a:tab pos="8311515" algn="l"/>
                <a:tab pos="8975725" algn="l"/>
                <a:tab pos="9321800" algn="l"/>
                <a:tab pos="9955530" algn="l"/>
                <a:tab pos="11094720" algn="l"/>
              </a:tabLst>
            </a:pPr>
            <a:r>
              <a:rPr sz="2400" dirty="0">
                <a:latin typeface="Times New Roman"/>
                <a:cs typeface="Times New Roman"/>
              </a:rPr>
              <a:t>For	exa</a:t>
            </a:r>
            <a:r>
              <a:rPr sz="2400" spc="-20" dirty="0">
                <a:latin typeface="Times New Roman"/>
                <a:cs typeface="Times New Roman"/>
              </a:rPr>
              <a:t>m</a:t>
            </a:r>
            <a:r>
              <a:rPr sz="2400" dirty="0">
                <a:latin typeface="Times New Roman"/>
                <a:cs typeface="Times New Roman"/>
              </a:rPr>
              <a:t>ple,	if	</a:t>
            </a:r>
            <a:r>
              <a:rPr sz="2400" spc="-25" dirty="0">
                <a:latin typeface="Times New Roman"/>
                <a:cs typeface="Times New Roman"/>
              </a:rPr>
              <a:t>m</a:t>
            </a:r>
            <a:r>
              <a:rPr sz="2400" dirty="0">
                <a:latin typeface="Times New Roman"/>
                <a:cs typeface="Times New Roman"/>
              </a:rPr>
              <a:t>an	is	a	</a:t>
            </a:r>
            <a:r>
              <a:rPr sz="2400" spc="-25" dirty="0">
                <a:latin typeface="Times New Roman"/>
                <a:cs typeface="Times New Roman"/>
              </a:rPr>
              <a:t>m</a:t>
            </a:r>
            <a:r>
              <a:rPr sz="2400" dirty="0">
                <a:latin typeface="Times New Roman"/>
                <a:cs typeface="Times New Roman"/>
              </a:rPr>
              <a:t>e</a:t>
            </a:r>
            <a:r>
              <a:rPr sz="2400" spc="-20" dirty="0">
                <a:latin typeface="Times New Roman"/>
                <a:cs typeface="Times New Roman"/>
              </a:rPr>
              <a:t>m</a:t>
            </a:r>
            <a:r>
              <a:rPr sz="2400" dirty="0">
                <a:latin typeface="Times New Roman"/>
                <a:cs typeface="Times New Roman"/>
              </a:rPr>
              <a:t>ber	</a:t>
            </a:r>
            <a:r>
              <a:rPr sz="2400" spc="-5" dirty="0">
                <a:latin typeface="Times New Roman"/>
                <a:cs typeface="Times New Roman"/>
              </a:rPr>
              <a:t>o</a:t>
            </a:r>
            <a:r>
              <a:rPr sz="2400" dirty="0">
                <a:latin typeface="Times New Roman"/>
                <a:cs typeface="Times New Roman"/>
              </a:rPr>
              <a:t>f	subclass	hu</a:t>
            </a:r>
            <a:r>
              <a:rPr sz="2400" spc="-25" dirty="0">
                <a:latin typeface="Times New Roman"/>
                <a:cs typeface="Times New Roman"/>
              </a:rPr>
              <a:t>m</a:t>
            </a:r>
            <a:r>
              <a:rPr sz="2400" dirty="0">
                <a:latin typeface="Times New Roman"/>
                <a:cs typeface="Times New Roman"/>
              </a:rPr>
              <a:t>an,	then	</a:t>
            </a:r>
            <a:r>
              <a:rPr sz="2400" spc="-25" dirty="0">
                <a:latin typeface="Times New Roman"/>
                <a:cs typeface="Times New Roman"/>
              </a:rPr>
              <a:t>m</a:t>
            </a:r>
            <a:r>
              <a:rPr sz="2400" dirty="0">
                <a:latin typeface="Times New Roman"/>
                <a:cs typeface="Times New Roman"/>
              </a:rPr>
              <a:t>an	is	also	</a:t>
            </a:r>
            <a:r>
              <a:rPr sz="2400" spc="-25" dirty="0">
                <a:latin typeface="Times New Roman"/>
                <a:cs typeface="Times New Roman"/>
              </a:rPr>
              <a:t>m</a:t>
            </a:r>
            <a:r>
              <a:rPr sz="2400" dirty="0">
                <a:latin typeface="Times New Roman"/>
                <a:cs typeface="Times New Roman"/>
              </a:rPr>
              <a:t>e</a:t>
            </a:r>
            <a:r>
              <a:rPr sz="2400" spc="-20" dirty="0">
                <a:latin typeface="Times New Roman"/>
                <a:cs typeface="Times New Roman"/>
              </a:rPr>
              <a:t>m</a:t>
            </a:r>
            <a:r>
              <a:rPr sz="2400" dirty="0">
                <a:latin typeface="Times New Roman"/>
                <a:cs typeface="Times New Roman"/>
              </a:rPr>
              <a:t>ber	</a:t>
            </a:r>
            <a:r>
              <a:rPr sz="2400" spc="-5" dirty="0">
                <a:latin typeface="Times New Roman"/>
                <a:cs typeface="Times New Roman"/>
              </a:rPr>
              <a:t>of</a:t>
            </a:r>
            <a:endParaRPr sz="2400">
              <a:latin typeface="Times New Roman"/>
              <a:cs typeface="Times New Roman"/>
            </a:endParaRPr>
          </a:p>
          <a:p>
            <a:pPr marL="469265">
              <a:lnSpc>
                <a:spcPct val="100000"/>
              </a:lnSpc>
              <a:spcBef>
                <a:spcPts val="1725"/>
              </a:spcBef>
            </a:pPr>
            <a:r>
              <a:rPr sz="2400" dirty="0">
                <a:latin typeface="Times New Roman"/>
                <a:cs typeface="Times New Roman"/>
              </a:rPr>
              <a:t>living_thing</a:t>
            </a:r>
            <a:endParaRPr sz="2400">
              <a:latin typeface="Times New Roman"/>
              <a:cs typeface="Times New Roman"/>
            </a:endParaRPr>
          </a:p>
          <a:p>
            <a:pPr marL="469900" indent="-457200">
              <a:lnSpc>
                <a:spcPct val="100000"/>
              </a:lnSpc>
              <a:spcBef>
                <a:spcPts val="1730"/>
              </a:spcBef>
              <a:buFont typeface="Arial MT"/>
              <a:buChar char="•"/>
              <a:tabLst>
                <a:tab pos="469265" algn="l"/>
                <a:tab pos="469900" algn="l"/>
              </a:tabLst>
            </a:pPr>
            <a:r>
              <a:rPr sz="2400" spc="-20" dirty="0">
                <a:latin typeface="Times New Roman"/>
                <a:cs typeface="Times New Roman"/>
              </a:rPr>
              <a:t>Similarly,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instance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of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subclass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is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also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 </a:t>
            </a:r>
            <a:r>
              <a:rPr sz="2400" spc="-5" dirty="0">
                <a:latin typeface="Times New Roman"/>
                <a:cs typeface="Times New Roman"/>
              </a:rPr>
              <a:t>instance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of </a:t>
            </a:r>
            <a:r>
              <a:rPr sz="2400" dirty="0">
                <a:latin typeface="Times New Roman"/>
                <a:cs typeface="Times New Roman"/>
              </a:rPr>
              <a:t>all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super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classes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connected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via isa</a:t>
            </a:r>
            <a:endParaRPr sz="2400">
              <a:latin typeface="Times New Roman"/>
              <a:cs typeface="Times New Roman"/>
            </a:endParaRPr>
          </a:p>
          <a:p>
            <a:pPr marL="469265">
              <a:lnSpc>
                <a:spcPct val="100000"/>
              </a:lnSpc>
              <a:spcBef>
                <a:spcPts val="1730"/>
              </a:spcBef>
            </a:pPr>
            <a:r>
              <a:rPr sz="2400" dirty="0">
                <a:latin typeface="Times New Roman"/>
                <a:cs typeface="Times New Roman"/>
              </a:rPr>
              <a:t>link</a:t>
            </a:r>
            <a:endParaRPr sz="2400">
              <a:latin typeface="Times New Roman"/>
              <a:cs typeface="Times New Roman"/>
            </a:endParaRPr>
          </a:p>
          <a:p>
            <a:pPr marL="469265" marR="6350" indent="-457200">
              <a:lnSpc>
                <a:spcPct val="160000"/>
              </a:lnSpc>
              <a:buFont typeface="Arial MT"/>
              <a:buChar char="•"/>
              <a:tabLst>
                <a:tab pos="469265" algn="l"/>
                <a:tab pos="469900" algn="l"/>
              </a:tabLst>
            </a:pPr>
            <a:r>
              <a:rPr sz="2400" spc="-15" dirty="0">
                <a:latin typeface="Times New Roman"/>
                <a:cs typeface="Times New Roman"/>
              </a:rPr>
              <a:t>Further,</a:t>
            </a:r>
            <a:r>
              <a:rPr sz="2400" spc="29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if</a:t>
            </a:r>
            <a:r>
              <a:rPr sz="2400" spc="29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John</a:t>
            </a:r>
            <a:r>
              <a:rPr sz="2400" spc="30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is</a:t>
            </a:r>
            <a:r>
              <a:rPr sz="2400" spc="30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</a:t>
            </a:r>
            <a:r>
              <a:rPr sz="2400" spc="28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instance</a:t>
            </a:r>
            <a:r>
              <a:rPr sz="2400" spc="30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</a:t>
            </a:r>
            <a:r>
              <a:rPr sz="2400" spc="29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man,</a:t>
            </a:r>
            <a:r>
              <a:rPr sz="2400" spc="29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then</a:t>
            </a:r>
            <a:r>
              <a:rPr sz="2400" spc="30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we</a:t>
            </a:r>
            <a:r>
              <a:rPr sz="2400" spc="30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can</a:t>
            </a:r>
            <a:r>
              <a:rPr sz="2400" spc="29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infer</a:t>
            </a:r>
            <a:r>
              <a:rPr sz="2400" spc="29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that</a:t>
            </a:r>
            <a:r>
              <a:rPr sz="2400" spc="30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John</a:t>
            </a:r>
            <a:r>
              <a:rPr sz="2400" spc="29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is</a:t>
            </a:r>
            <a:r>
              <a:rPr sz="2400" spc="29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human</a:t>
            </a:r>
            <a:r>
              <a:rPr sz="2400" spc="30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and</a:t>
            </a:r>
            <a:r>
              <a:rPr sz="2400" spc="30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also </a:t>
            </a:r>
            <a:r>
              <a:rPr sz="2400" spc="-58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living_thing.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spc="-20" dirty="0">
                <a:latin typeface="Times New Roman"/>
                <a:cs typeface="Times New Roman"/>
              </a:rPr>
              <a:t>Similarly,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property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 a class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can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be inherited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by lower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sub-classes</a:t>
            </a:r>
            <a:endParaRPr sz="2400">
              <a:latin typeface="Times New Roman"/>
              <a:cs typeface="Times New Roman"/>
            </a:endParaRPr>
          </a:p>
          <a:p>
            <a:pPr marL="469900" indent="-457200">
              <a:lnSpc>
                <a:spcPct val="100000"/>
              </a:lnSpc>
              <a:spcBef>
                <a:spcPts val="1735"/>
              </a:spcBef>
              <a:buFont typeface="Arial MT"/>
              <a:buChar char="•"/>
              <a:tabLst>
                <a:tab pos="469265" algn="l"/>
                <a:tab pos="469900" algn="l"/>
              </a:tabLst>
            </a:pPr>
            <a:r>
              <a:rPr sz="2400" dirty="0">
                <a:latin typeface="Times New Roman"/>
                <a:cs typeface="Times New Roman"/>
              </a:rPr>
              <a:t>Prolog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rules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for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handling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inheritance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in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Semantic </a:t>
            </a:r>
            <a:r>
              <a:rPr sz="2400" dirty="0">
                <a:latin typeface="Times New Roman"/>
                <a:cs typeface="Times New Roman"/>
              </a:rPr>
              <a:t>net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is </a:t>
            </a:r>
            <a:r>
              <a:rPr sz="2400" spc="-5" dirty="0">
                <a:latin typeface="Times New Roman"/>
                <a:cs typeface="Times New Roman"/>
              </a:rPr>
              <a:t>as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follows: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pc="-5" dirty="0"/>
              <a:t>16</a:t>
            </a:fld>
            <a:endParaRPr spc="-5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46938" y="189738"/>
            <a:ext cx="3599179" cy="9817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Times New Roman"/>
                <a:cs typeface="Times New Roman"/>
              </a:rPr>
              <a:t>Inheritance</a:t>
            </a:r>
            <a:r>
              <a:rPr sz="2400" b="1" spc="-1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Rules in</a:t>
            </a:r>
            <a:r>
              <a:rPr sz="2400" b="1" spc="-10" dirty="0">
                <a:latin typeface="Times New Roman"/>
                <a:cs typeface="Times New Roman"/>
              </a:rPr>
              <a:t> Prolog</a:t>
            </a:r>
            <a:endParaRPr sz="2400">
              <a:latin typeface="Times New Roman"/>
              <a:cs typeface="Times New Roman"/>
            </a:endParaRPr>
          </a:p>
          <a:p>
            <a:pPr marL="355600" indent="-165100">
              <a:lnSpc>
                <a:spcPct val="100000"/>
              </a:lnSpc>
              <a:spcBef>
                <a:spcPts val="1764"/>
              </a:spcBef>
              <a:buFont typeface="Arial MT"/>
              <a:buChar char="•"/>
              <a:tabLst>
                <a:tab pos="355600" algn="l"/>
              </a:tabLst>
            </a:pPr>
            <a:r>
              <a:rPr sz="2400" b="1" dirty="0">
                <a:latin typeface="Times New Roman"/>
                <a:cs typeface="Times New Roman"/>
              </a:rPr>
              <a:t>Instance</a:t>
            </a:r>
            <a:r>
              <a:rPr sz="2400" b="1" spc="-4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rules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pc="-5" dirty="0"/>
              <a:t>17</a:t>
            </a:fld>
            <a:endParaRPr spc="-5" dirty="0"/>
          </a:p>
        </p:txBody>
      </p:sp>
      <p:sp>
        <p:nvSpPr>
          <p:cNvPr id="3" name="object 3"/>
          <p:cNvSpPr txBox="1"/>
          <p:nvPr/>
        </p:nvSpPr>
        <p:spPr>
          <a:xfrm>
            <a:off x="3419094" y="1145539"/>
            <a:ext cx="3310254" cy="857885"/>
          </a:xfrm>
          <a:prstGeom prst="rect">
            <a:avLst/>
          </a:prstGeom>
        </p:spPr>
        <p:txBody>
          <a:bodyPr vert="horz" wrap="square" lIns="0" tIns="628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95"/>
              </a:spcBef>
            </a:pPr>
            <a:r>
              <a:rPr sz="2400" dirty="0">
                <a:latin typeface="Times New Roman"/>
                <a:cs typeface="Times New Roman"/>
              </a:rPr>
              <a:t>:-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inst(X,Y)</a:t>
            </a:r>
            <a:endParaRPr sz="2400">
              <a:latin typeface="Times New Roman"/>
              <a:cs typeface="Times New Roman"/>
            </a:endParaRPr>
          </a:p>
          <a:p>
            <a:pPr marL="52705">
              <a:lnSpc>
                <a:spcPct val="100000"/>
              </a:lnSpc>
              <a:spcBef>
                <a:spcPts val="395"/>
              </a:spcBef>
            </a:pPr>
            <a:r>
              <a:rPr sz="2400" spc="5" dirty="0">
                <a:latin typeface="Times New Roman"/>
                <a:cs typeface="Times New Roman"/>
              </a:rPr>
              <a:t>:-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inst(X,Z),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subclass(Z,Y)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25246" y="1145539"/>
            <a:ext cx="2515235" cy="37757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748665" marR="38100">
              <a:lnSpc>
                <a:spcPct val="113799"/>
              </a:lnSpc>
              <a:spcBef>
                <a:spcPts val="95"/>
              </a:spcBef>
            </a:pPr>
            <a:r>
              <a:rPr sz="2400" spc="-5" dirty="0">
                <a:latin typeface="Times New Roman"/>
                <a:cs typeface="Times New Roman"/>
              </a:rPr>
              <a:t>ins</a:t>
            </a:r>
            <a:r>
              <a:rPr sz="2400" dirty="0">
                <a:latin typeface="Times New Roman"/>
                <a:cs typeface="Times New Roman"/>
              </a:rPr>
              <a:t>tanc</a:t>
            </a:r>
            <a:r>
              <a:rPr sz="2400" spc="5" dirty="0">
                <a:latin typeface="Times New Roman"/>
                <a:cs typeface="Times New Roman"/>
              </a:rPr>
              <a:t>e</a:t>
            </a:r>
            <a:r>
              <a:rPr sz="2400" spc="-5" dirty="0">
                <a:latin typeface="Times New Roman"/>
                <a:cs typeface="Times New Roman"/>
              </a:rPr>
              <a:t>(X,Y)  ins</a:t>
            </a:r>
            <a:r>
              <a:rPr sz="2400" dirty="0">
                <a:latin typeface="Times New Roman"/>
                <a:cs typeface="Times New Roman"/>
              </a:rPr>
              <a:t>tanc</a:t>
            </a:r>
            <a:r>
              <a:rPr sz="2400" spc="5" dirty="0">
                <a:latin typeface="Times New Roman"/>
                <a:cs typeface="Times New Roman"/>
              </a:rPr>
              <a:t>e</a:t>
            </a:r>
            <a:r>
              <a:rPr sz="2400" spc="-5" dirty="0">
                <a:latin typeface="Times New Roman"/>
                <a:cs typeface="Times New Roman"/>
              </a:rPr>
              <a:t>(X,Y)</a:t>
            </a:r>
            <a:endParaRPr sz="2400">
              <a:latin typeface="Times New Roman"/>
              <a:cs typeface="Times New Roman"/>
            </a:endParaRPr>
          </a:p>
          <a:p>
            <a:pPr marL="177165" indent="-165100">
              <a:lnSpc>
                <a:spcPct val="100000"/>
              </a:lnSpc>
              <a:spcBef>
                <a:spcPts val="409"/>
              </a:spcBef>
              <a:buFont typeface="Arial MT"/>
              <a:buChar char="•"/>
              <a:tabLst>
                <a:tab pos="177800" algn="l"/>
              </a:tabLst>
            </a:pPr>
            <a:r>
              <a:rPr sz="2400" b="1" spc="-5" dirty="0">
                <a:latin typeface="Times New Roman"/>
                <a:cs typeface="Times New Roman"/>
              </a:rPr>
              <a:t>Subclass</a:t>
            </a:r>
            <a:r>
              <a:rPr sz="2400" b="1" spc="-3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rules</a:t>
            </a:r>
            <a:endParaRPr sz="2400">
              <a:latin typeface="Times New Roman"/>
              <a:cs typeface="Times New Roman"/>
            </a:endParaRPr>
          </a:p>
          <a:p>
            <a:pPr marL="748665" marR="21590">
              <a:lnSpc>
                <a:spcPts val="3279"/>
              </a:lnSpc>
              <a:spcBef>
                <a:spcPts val="175"/>
              </a:spcBef>
            </a:pPr>
            <a:r>
              <a:rPr sz="2400" spc="-5" dirty="0">
                <a:latin typeface="Times New Roman"/>
                <a:cs typeface="Times New Roman"/>
              </a:rPr>
              <a:t>subc</a:t>
            </a:r>
            <a:r>
              <a:rPr sz="2400" dirty="0">
                <a:latin typeface="Times New Roman"/>
                <a:cs typeface="Times New Roman"/>
              </a:rPr>
              <a:t>l</a:t>
            </a:r>
            <a:r>
              <a:rPr sz="2400" spc="-5" dirty="0">
                <a:latin typeface="Times New Roman"/>
                <a:cs typeface="Times New Roman"/>
              </a:rPr>
              <a:t>as</a:t>
            </a:r>
            <a:r>
              <a:rPr sz="2400" dirty="0">
                <a:latin typeface="Times New Roman"/>
                <a:cs typeface="Times New Roman"/>
              </a:rPr>
              <a:t>s</a:t>
            </a:r>
            <a:r>
              <a:rPr sz="2400" spc="-5" dirty="0">
                <a:latin typeface="Times New Roman"/>
                <a:cs typeface="Times New Roman"/>
              </a:rPr>
              <a:t>(X,Y)  subc</a:t>
            </a:r>
            <a:r>
              <a:rPr sz="2400" dirty="0">
                <a:latin typeface="Times New Roman"/>
                <a:cs typeface="Times New Roman"/>
              </a:rPr>
              <a:t>l</a:t>
            </a:r>
            <a:r>
              <a:rPr sz="2400" spc="-5" dirty="0">
                <a:latin typeface="Times New Roman"/>
                <a:cs typeface="Times New Roman"/>
              </a:rPr>
              <a:t>as</a:t>
            </a:r>
            <a:r>
              <a:rPr sz="2400" dirty="0">
                <a:latin typeface="Times New Roman"/>
                <a:cs typeface="Times New Roman"/>
              </a:rPr>
              <a:t>s</a:t>
            </a:r>
            <a:r>
              <a:rPr sz="2400" spc="-5" dirty="0">
                <a:latin typeface="Times New Roman"/>
                <a:cs typeface="Times New Roman"/>
              </a:rPr>
              <a:t>(X,Y</a:t>
            </a:r>
            <a:r>
              <a:rPr sz="2400" dirty="0">
                <a:latin typeface="Times New Roman"/>
                <a:cs typeface="Times New Roman"/>
              </a:rPr>
              <a:t>)</a:t>
            </a:r>
            <a:endParaRPr sz="2400">
              <a:latin typeface="Times New Roman"/>
              <a:cs typeface="Times New Roman"/>
            </a:endParaRPr>
          </a:p>
          <a:p>
            <a:pPr marL="177165" indent="-165100">
              <a:lnSpc>
                <a:spcPct val="100000"/>
              </a:lnSpc>
              <a:spcBef>
                <a:spcPts val="229"/>
              </a:spcBef>
              <a:buFont typeface="Arial MT"/>
              <a:buChar char="•"/>
              <a:tabLst>
                <a:tab pos="177800" algn="l"/>
              </a:tabLst>
            </a:pPr>
            <a:r>
              <a:rPr sz="2400" b="1" spc="-10" dirty="0">
                <a:latin typeface="Times New Roman"/>
                <a:cs typeface="Times New Roman"/>
              </a:rPr>
              <a:t>Property</a:t>
            </a:r>
            <a:r>
              <a:rPr sz="2400" b="1" spc="-4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rules</a:t>
            </a:r>
            <a:endParaRPr sz="2400">
              <a:latin typeface="Times New Roman"/>
              <a:cs typeface="Times New Roman"/>
            </a:endParaRPr>
          </a:p>
          <a:p>
            <a:pPr marL="748665" marR="5080">
              <a:lnSpc>
                <a:spcPts val="3279"/>
              </a:lnSpc>
              <a:spcBef>
                <a:spcPts val="170"/>
              </a:spcBef>
            </a:pPr>
            <a:r>
              <a:rPr sz="2400" dirty="0">
                <a:latin typeface="Times New Roman"/>
                <a:cs typeface="Times New Roman"/>
              </a:rPr>
              <a:t>proper</a:t>
            </a:r>
            <a:r>
              <a:rPr sz="2400" spc="5" dirty="0">
                <a:latin typeface="Times New Roman"/>
                <a:cs typeface="Times New Roman"/>
              </a:rPr>
              <a:t>t</a:t>
            </a:r>
            <a:r>
              <a:rPr sz="2400" spc="-5" dirty="0">
                <a:latin typeface="Times New Roman"/>
                <a:cs typeface="Times New Roman"/>
              </a:rPr>
              <a:t>y(X,Y)  </a:t>
            </a:r>
            <a:r>
              <a:rPr sz="2400" dirty="0">
                <a:latin typeface="Times New Roman"/>
                <a:cs typeface="Times New Roman"/>
              </a:rPr>
              <a:t>proper</a:t>
            </a:r>
            <a:r>
              <a:rPr sz="2400" spc="5" dirty="0">
                <a:latin typeface="Times New Roman"/>
                <a:cs typeface="Times New Roman"/>
              </a:rPr>
              <a:t>t</a:t>
            </a:r>
            <a:r>
              <a:rPr sz="2400" spc="-5" dirty="0">
                <a:latin typeface="Times New Roman"/>
                <a:cs typeface="Times New Roman"/>
              </a:rPr>
              <a:t>y(X,Y)</a:t>
            </a:r>
            <a:endParaRPr sz="2400">
              <a:latin typeface="Times New Roman"/>
              <a:cs typeface="Times New Roman"/>
            </a:endParaRPr>
          </a:p>
          <a:p>
            <a:pPr marL="748665">
              <a:lnSpc>
                <a:spcPct val="100000"/>
              </a:lnSpc>
              <a:spcBef>
                <a:spcPts val="229"/>
              </a:spcBef>
            </a:pPr>
            <a:r>
              <a:rPr sz="2400" dirty="0">
                <a:latin typeface="Times New Roman"/>
                <a:cs typeface="Times New Roman"/>
              </a:rPr>
              <a:t>proper</a:t>
            </a:r>
            <a:r>
              <a:rPr sz="2400" spc="5" dirty="0">
                <a:latin typeface="Times New Roman"/>
                <a:cs typeface="Times New Roman"/>
              </a:rPr>
              <a:t>t</a:t>
            </a:r>
            <a:r>
              <a:rPr sz="2400" dirty="0">
                <a:latin typeface="Times New Roman"/>
                <a:cs typeface="Times New Roman"/>
              </a:rPr>
              <a:t>y(X,</a:t>
            </a:r>
            <a:r>
              <a:rPr sz="2400" spc="-15" dirty="0">
                <a:latin typeface="Times New Roman"/>
                <a:cs typeface="Times New Roman"/>
              </a:rPr>
              <a:t>Y</a:t>
            </a:r>
            <a:r>
              <a:rPr sz="2400" dirty="0">
                <a:latin typeface="Times New Roman"/>
                <a:cs typeface="Times New Roman"/>
              </a:rPr>
              <a:t>)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419094" y="2395473"/>
            <a:ext cx="3167380" cy="857885"/>
          </a:xfrm>
          <a:prstGeom prst="rect">
            <a:avLst/>
          </a:prstGeom>
        </p:spPr>
        <p:txBody>
          <a:bodyPr vert="horz" wrap="square" lIns="0" tIns="628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95"/>
              </a:spcBef>
            </a:pPr>
            <a:r>
              <a:rPr sz="2400" dirty="0">
                <a:latin typeface="Times New Roman"/>
                <a:cs typeface="Times New Roman"/>
              </a:rPr>
              <a:t>:-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isa(X,Y)</a:t>
            </a: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95"/>
              </a:spcBef>
            </a:pPr>
            <a:r>
              <a:rPr sz="2400" dirty="0">
                <a:latin typeface="Times New Roman"/>
                <a:cs typeface="Times New Roman"/>
              </a:rPr>
              <a:t>:-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isa(X,Z),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subclass(Z,Y)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418005" y="3645534"/>
            <a:ext cx="3823335" cy="1275715"/>
          </a:xfrm>
          <a:prstGeom prst="rect">
            <a:avLst/>
          </a:prstGeom>
        </p:spPr>
        <p:txBody>
          <a:bodyPr vert="horz" wrap="square" lIns="0" tIns="628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95"/>
              </a:spcBef>
            </a:pPr>
            <a:r>
              <a:rPr sz="2400" spc="5" dirty="0">
                <a:latin typeface="Times New Roman"/>
                <a:cs typeface="Times New Roman"/>
              </a:rPr>
              <a:t>:-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prop(X,Y)</a:t>
            </a: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95"/>
              </a:spcBef>
            </a:pPr>
            <a:r>
              <a:rPr sz="2400" spc="5" dirty="0">
                <a:latin typeface="Times New Roman"/>
                <a:cs typeface="Times New Roman"/>
              </a:rPr>
              <a:t>:-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spc="-25" dirty="0">
                <a:latin typeface="Times New Roman"/>
                <a:cs typeface="Times New Roman"/>
              </a:rPr>
              <a:t>instance(Y,Z),</a:t>
            </a:r>
            <a:r>
              <a:rPr sz="2400" spc="-6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property(X,Z)</a:t>
            </a: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409"/>
              </a:spcBef>
            </a:pPr>
            <a:r>
              <a:rPr sz="2400" spc="5" dirty="0">
                <a:latin typeface="Times New Roman"/>
                <a:cs typeface="Times New Roman"/>
              </a:rPr>
              <a:t>:-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spc="-25" dirty="0">
                <a:latin typeface="Times New Roman"/>
                <a:cs typeface="Times New Roman"/>
              </a:rPr>
              <a:t>subclass(Y,Z),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property(X,Z)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11829" y="189738"/>
            <a:ext cx="5384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5" dirty="0"/>
              <a:t>Various</a:t>
            </a:r>
            <a:r>
              <a:rPr spc="-5" dirty="0"/>
              <a:t> </a:t>
            </a:r>
            <a:r>
              <a:rPr dirty="0"/>
              <a:t>Queries</a:t>
            </a:r>
            <a:r>
              <a:rPr spc="-35" dirty="0"/>
              <a:t> </a:t>
            </a:r>
            <a:r>
              <a:rPr dirty="0"/>
              <a:t>for</a:t>
            </a:r>
            <a:r>
              <a:rPr spc="-45" dirty="0"/>
              <a:t> </a:t>
            </a:r>
            <a:r>
              <a:rPr spc="-5" dirty="0"/>
              <a:t>Inheritance</a:t>
            </a:r>
            <a:r>
              <a:rPr spc="-10" dirty="0"/>
              <a:t> program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pc="-5" dirty="0"/>
              <a:t>18</a:t>
            </a:fld>
            <a:endParaRPr spc="-5" dirty="0"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297218" y="687958"/>
          <a:ext cx="10405109" cy="428764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030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966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054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800" b="1" spc="-5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English</a:t>
                      </a:r>
                      <a:r>
                        <a:rPr sz="1800" b="1" spc="-40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query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6FC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800" b="1" spc="-5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Prolog</a:t>
                      </a:r>
                      <a:r>
                        <a:rPr sz="1800" b="1" spc="-50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goal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6FC0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800" b="1" spc="-5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Output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6F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037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830"/>
                        </a:spcBef>
                      </a:pPr>
                      <a:r>
                        <a:rPr sz="1800" spc="-5" dirty="0">
                          <a:latin typeface="Times New Roman"/>
                          <a:cs typeface="Times New Roman"/>
                        </a:rPr>
                        <a:t>Is</a:t>
                      </a:r>
                      <a:r>
                        <a:rPr sz="1800" spc="-3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John</a:t>
                      </a:r>
                      <a:r>
                        <a:rPr sz="1800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human?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1054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830"/>
                        </a:spcBef>
                      </a:pPr>
                      <a:r>
                        <a:rPr sz="1800" dirty="0">
                          <a:latin typeface="Times New Roman"/>
                          <a:cs typeface="Times New Roman"/>
                        </a:rPr>
                        <a:t>?-instance(john,</a:t>
                      </a:r>
                      <a:r>
                        <a:rPr sz="1800" spc="-5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-5" dirty="0">
                          <a:latin typeface="Times New Roman"/>
                          <a:cs typeface="Times New Roman"/>
                        </a:rPr>
                        <a:t>humans)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1054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8895" algn="ctr">
                        <a:lnSpc>
                          <a:spcPct val="100000"/>
                        </a:lnSpc>
                        <a:spcBef>
                          <a:spcPts val="830"/>
                        </a:spcBef>
                      </a:pPr>
                      <a:r>
                        <a:rPr sz="1800" spc="-65" dirty="0">
                          <a:latin typeface="Times New Roman"/>
                          <a:cs typeface="Times New Roman"/>
                        </a:rPr>
                        <a:t>Yes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1054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037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830"/>
                        </a:spcBef>
                      </a:pPr>
                      <a:r>
                        <a:rPr sz="1800" spc="-5" dirty="0">
                          <a:latin typeface="Times New Roman"/>
                          <a:cs typeface="Times New Roman"/>
                        </a:rPr>
                        <a:t>Is</a:t>
                      </a:r>
                      <a:r>
                        <a:rPr sz="180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parrot</a:t>
                      </a:r>
                      <a:r>
                        <a:rPr sz="180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sz="180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living</a:t>
                      </a:r>
                      <a:r>
                        <a:rPr sz="1800" spc="-3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thing?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1054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830"/>
                        </a:spcBef>
                      </a:pPr>
                      <a:r>
                        <a:rPr sz="1800" dirty="0">
                          <a:latin typeface="Times New Roman"/>
                          <a:cs typeface="Times New Roman"/>
                        </a:rPr>
                        <a:t>?-instance(parrot,</a:t>
                      </a:r>
                      <a:r>
                        <a:rPr sz="1800" spc="-6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living_thing)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1054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830"/>
                        </a:spcBef>
                      </a:pPr>
                      <a:r>
                        <a:rPr sz="1800" spc="-65" dirty="0">
                          <a:latin typeface="Times New Roman"/>
                          <a:cs typeface="Times New Roman"/>
                        </a:rPr>
                        <a:t>Yes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1054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0507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835"/>
                        </a:spcBef>
                      </a:pPr>
                      <a:r>
                        <a:rPr sz="1800" spc="-5" dirty="0">
                          <a:latin typeface="Times New Roman"/>
                          <a:cs typeface="Times New Roman"/>
                        </a:rPr>
                        <a:t>Is</a:t>
                      </a:r>
                      <a:r>
                        <a:rPr sz="180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-10" dirty="0">
                          <a:latin typeface="Times New Roman"/>
                          <a:cs typeface="Times New Roman"/>
                        </a:rPr>
                        <a:t>giraffe</a:t>
                      </a:r>
                      <a:r>
                        <a:rPr sz="180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an</a:t>
                      </a:r>
                      <a:r>
                        <a:rPr sz="180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animal?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1060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835"/>
                        </a:spcBef>
                      </a:pPr>
                      <a:r>
                        <a:rPr sz="1800" spc="-5" dirty="0">
                          <a:latin typeface="Times New Roman"/>
                          <a:cs typeface="Times New Roman"/>
                        </a:rPr>
                        <a:t>?-instance(giraffe,</a:t>
                      </a:r>
                      <a:r>
                        <a:rPr sz="1800" spc="-3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animal)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1060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835"/>
                        </a:spcBef>
                      </a:pPr>
                      <a:r>
                        <a:rPr sz="1800" spc="-65" dirty="0">
                          <a:latin typeface="Times New Roman"/>
                          <a:cs typeface="Times New Roman"/>
                        </a:rPr>
                        <a:t>Yes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1060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8973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515"/>
                        </a:spcBef>
                      </a:pPr>
                      <a:r>
                        <a:rPr sz="1800" spc="-5" dirty="0">
                          <a:latin typeface="Times New Roman"/>
                          <a:cs typeface="Times New Roman"/>
                        </a:rPr>
                        <a:t>Is woman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 a</a:t>
                      </a:r>
                      <a:r>
                        <a:rPr sz="1800" spc="-5" dirty="0">
                          <a:latin typeface="Times New Roman"/>
                          <a:cs typeface="Times New Roman"/>
                        </a:rPr>
                        <a:t> subclass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 of</a:t>
                      </a:r>
                      <a:r>
                        <a:rPr sz="180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living</a:t>
                      </a:r>
                      <a:r>
                        <a:rPr sz="1800" spc="-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thing?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6540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515"/>
                        </a:spcBef>
                      </a:pPr>
                      <a:r>
                        <a:rPr sz="1800" dirty="0">
                          <a:latin typeface="Times New Roman"/>
                          <a:cs typeface="Times New Roman"/>
                        </a:rPr>
                        <a:t>?-subclass(woman,</a:t>
                      </a:r>
                      <a:r>
                        <a:rPr sz="1800" spc="-6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living_thing)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6540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515"/>
                        </a:spcBef>
                      </a:pPr>
                      <a:r>
                        <a:rPr sz="1800" spc="-65" dirty="0">
                          <a:latin typeface="Times New Roman"/>
                          <a:cs typeface="Times New Roman"/>
                        </a:rPr>
                        <a:t>Yes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6540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037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835"/>
                        </a:spcBef>
                      </a:pPr>
                      <a:r>
                        <a:rPr sz="1800" spc="-5" dirty="0">
                          <a:latin typeface="Times New Roman"/>
                          <a:cs typeface="Times New Roman"/>
                        </a:rPr>
                        <a:t>Does</a:t>
                      </a:r>
                      <a:r>
                        <a:rPr sz="1800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parrot</a:t>
                      </a:r>
                      <a:r>
                        <a:rPr sz="180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fly?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1060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835"/>
                        </a:spcBef>
                      </a:pPr>
                      <a:r>
                        <a:rPr sz="1800" spc="-10" dirty="0">
                          <a:latin typeface="Times New Roman"/>
                          <a:cs typeface="Times New Roman"/>
                        </a:rPr>
                        <a:t>?-property(fly,</a:t>
                      </a:r>
                      <a:r>
                        <a:rPr sz="1800" spc="-6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parrot)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1060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835"/>
                        </a:spcBef>
                      </a:pPr>
                      <a:r>
                        <a:rPr sz="1800" spc="-65" dirty="0">
                          <a:latin typeface="Times New Roman"/>
                          <a:cs typeface="Times New Roman"/>
                        </a:rPr>
                        <a:t>Yes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1060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0038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840"/>
                        </a:spcBef>
                      </a:pPr>
                      <a:r>
                        <a:rPr sz="1800" spc="-5" dirty="0">
                          <a:latin typeface="Times New Roman"/>
                          <a:cs typeface="Times New Roman"/>
                        </a:rPr>
                        <a:t>Does</a:t>
                      </a:r>
                      <a:r>
                        <a:rPr sz="180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parrot</a:t>
                      </a:r>
                      <a:r>
                        <a:rPr sz="180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have</a:t>
                      </a:r>
                      <a:r>
                        <a:rPr sz="180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fur?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1066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840"/>
                        </a:spcBef>
                      </a:pPr>
                      <a:r>
                        <a:rPr sz="1800" dirty="0">
                          <a:latin typeface="Times New Roman"/>
                          <a:cs typeface="Times New Roman"/>
                        </a:rPr>
                        <a:t>?-Does</a:t>
                      </a:r>
                      <a:r>
                        <a:rPr sz="1800" spc="-5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parrot</a:t>
                      </a:r>
                      <a:r>
                        <a:rPr sz="180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have</a:t>
                      </a:r>
                      <a:r>
                        <a:rPr sz="180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-5" dirty="0">
                          <a:latin typeface="Times New Roman"/>
                          <a:cs typeface="Times New Roman"/>
                        </a:rPr>
                        <a:t>fur?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1066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840"/>
                        </a:spcBef>
                      </a:pPr>
                      <a:r>
                        <a:rPr sz="1800" spc="-10" dirty="0">
                          <a:latin typeface="Times New Roman"/>
                          <a:cs typeface="Times New Roman"/>
                        </a:rPr>
                        <a:t>No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1066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00506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840"/>
                        </a:spcBef>
                      </a:pPr>
                      <a:r>
                        <a:rPr sz="1800" spc="-5" dirty="0">
                          <a:latin typeface="Times New Roman"/>
                          <a:cs typeface="Times New Roman"/>
                        </a:rPr>
                        <a:t>Does</a:t>
                      </a:r>
                      <a:r>
                        <a:rPr sz="1800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john</a:t>
                      </a:r>
                      <a:r>
                        <a:rPr sz="1800" spc="-3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breathe?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1066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840"/>
                        </a:spcBef>
                      </a:pPr>
                      <a:r>
                        <a:rPr sz="1800" dirty="0">
                          <a:latin typeface="Times New Roman"/>
                          <a:cs typeface="Times New Roman"/>
                        </a:rPr>
                        <a:t>?-property(John,</a:t>
                      </a:r>
                      <a:r>
                        <a:rPr sz="1800" spc="-7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breathe)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1066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840"/>
                        </a:spcBef>
                      </a:pPr>
                      <a:r>
                        <a:rPr sz="1800" spc="-65" dirty="0">
                          <a:latin typeface="Times New Roman"/>
                          <a:cs typeface="Times New Roman"/>
                        </a:rPr>
                        <a:t>Yes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1066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0038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840"/>
                        </a:spcBef>
                      </a:pPr>
                      <a:r>
                        <a:rPr sz="1800" spc="-5" dirty="0">
                          <a:latin typeface="Times New Roman"/>
                          <a:cs typeface="Times New Roman"/>
                        </a:rPr>
                        <a:t>Does</a:t>
                      </a:r>
                      <a:r>
                        <a:rPr sz="1800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cat</a:t>
                      </a:r>
                      <a:r>
                        <a:rPr sz="1800" spc="-3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5" dirty="0">
                          <a:latin typeface="Times New Roman"/>
                          <a:cs typeface="Times New Roman"/>
                        </a:rPr>
                        <a:t>fly?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1066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840"/>
                        </a:spcBef>
                      </a:pPr>
                      <a:r>
                        <a:rPr sz="1800" spc="-10" dirty="0">
                          <a:latin typeface="Times New Roman"/>
                          <a:cs typeface="Times New Roman"/>
                        </a:rPr>
                        <a:t>?-property(fly,</a:t>
                      </a:r>
                      <a:r>
                        <a:rPr sz="1800" spc="-6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cat)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1066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840"/>
                        </a:spcBef>
                      </a:pPr>
                      <a:r>
                        <a:rPr sz="1800" spc="-10" dirty="0">
                          <a:latin typeface="Times New Roman"/>
                          <a:cs typeface="Times New Roman"/>
                        </a:rPr>
                        <a:t>No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1066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784F993-4A44-6B2B-E740-500D6E27C4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1" y="228600"/>
            <a:ext cx="5943600" cy="4648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0E50506-856C-7019-A33A-8572644F9C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3199" y="235634"/>
            <a:ext cx="5486400" cy="4793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4055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79831" y="540461"/>
            <a:ext cx="154114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5" dirty="0"/>
              <a:t>Int</a:t>
            </a:r>
            <a:r>
              <a:rPr sz="2200" spc="-50" dirty="0"/>
              <a:t>r</a:t>
            </a:r>
            <a:r>
              <a:rPr sz="2200" spc="-5" dirty="0"/>
              <a:t>od</a:t>
            </a:r>
            <a:r>
              <a:rPr sz="2200" dirty="0"/>
              <a:t>u</a:t>
            </a:r>
            <a:r>
              <a:rPr sz="2200" spc="-5" dirty="0"/>
              <a:t>ction</a:t>
            </a:r>
            <a:endParaRPr sz="2200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pc="-5" dirty="0"/>
              <a:t>2</a:t>
            </a:fld>
            <a:endParaRPr spc="-5" dirty="0"/>
          </a:p>
        </p:txBody>
      </p:sp>
      <p:sp>
        <p:nvSpPr>
          <p:cNvPr id="3" name="object 3"/>
          <p:cNvSpPr txBox="1"/>
          <p:nvPr/>
        </p:nvSpPr>
        <p:spPr>
          <a:xfrm>
            <a:off x="689559" y="1154425"/>
            <a:ext cx="11076940" cy="4184015"/>
          </a:xfrm>
          <a:prstGeom prst="rect">
            <a:avLst/>
          </a:prstGeom>
        </p:spPr>
        <p:txBody>
          <a:bodyPr vert="horz" wrap="square" lIns="0" tIns="170815" rIns="0" bIns="0" rtlCol="0">
            <a:spAutoFit/>
          </a:bodyPr>
          <a:lstStyle/>
          <a:p>
            <a:pPr marL="268605" indent="-256540" algn="just">
              <a:lnSpc>
                <a:spcPct val="100000"/>
              </a:lnSpc>
              <a:spcBef>
                <a:spcPts val="1345"/>
              </a:spcBef>
              <a:buClr>
                <a:srgbClr val="0E6EC5"/>
              </a:buClr>
              <a:buFont typeface="Arial MT"/>
              <a:buChar char="•"/>
              <a:tabLst>
                <a:tab pos="269240" algn="l"/>
              </a:tabLst>
            </a:pPr>
            <a:r>
              <a:rPr sz="2200" spc="-5" dirty="0">
                <a:latin typeface="Times New Roman"/>
                <a:cs typeface="Times New Roman"/>
              </a:rPr>
              <a:t>Knowledge</a:t>
            </a:r>
            <a:r>
              <a:rPr sz="2200" spc="10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Representation(KR)</a:t>
            </a:r>
            <a:r>
              <a:rPr sz="2200" spc="25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is an</a:t>
            </a:r>
            <a:r>
              <a:rPr sz="2200" spc="15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important</a:t>
            </a:r>
            <a:r>
              <a:rPr sz="2200" spc="35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issue</a:t>
            </a:r>
            <a:r>
              <a:rPr sz="2200" spc="10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in</a:t>
            </a:r>
            <a:r>
              <a:rPr sz="2200" spc="5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both</a:t>
            </a:r>
            <a:r>
              <a:rPr sz="2200" spc="10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cognitive</a:t>
            </a:r>
            <a:r>
              <a:rPr sz="2200" spc="10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science</a:t>
            </a:r>
            <a:r>
              <a:rPr sz="2200" spc="25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and</a:t>
            </a:r>
            <a:r>
              <a:rPr sz="2200" spc="-120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AI.</a:t>
            </a:r>
            <a:endParaRPr sz="2200">
              <a:latin typeface="Times New Roman"/>
              <a:cs typeface="Times New Roman"/>
            </a:endParaRPr>
          </a:p>
          <a:p>
            <a:pPr marL="268605" marR="5080" indent="-256540" algn="just">
              <a:lnSpc>
                <a:spcPts val="3960"/>
              </a:lnSpc>
              <a:spcBef>
                <a:spcPts val="285"/>
              </a:spcBef>
              <a:buClr>
                <a:srgbClr val="0E6EC5"/>
              </a:buClr>
              <a:buFont typeface="Arial MT"/>
              <a:buChar char="•"/>
              <a:tabLst>
                <a:tab pos="269240" algn="l"/>
              </a:tabLst>
            </a:pPr>
            <a:r>
              <a:rPr sz="2200" spc="-5" dirty="0">
                <a:latin typeface="Times New Roman"/>
                <a:cs typeface="Times New Roman"/>
              </a:rPr>
              <a:t>In cognitive science, it is concerned with the </a:t>
            </a:r>
            <a:r>
              <a:rPr sz="2200" spc="-10" dirty="0">
                <a:latin typeface="Times New Roman"/>
                <a:cs typeface="Times New Roman"/>
              </a:rPr>
              <a:t>way </a:t>
            </a:r>
            <a:r>
              <a:rPr sz="2200" spc="-5" dirty="0">
                <a:latin typeface="Times New Roman"/>
                <a:cs typeface="Times New Roman"/>
              </a:rPr>
              <a:t>in which information is stored and processed </a:t>
            </a:r>
            <a:r>
              <a:rPr sz="2200" dirty="0">
                <a:latin typeface="Times New Roman"/>
                <a:cs typeface="Times New Roman"/>
              </a:rPr>
              <a:t> </a:t>
            </a:r>
            <a:r>
              <a:rPr sz="2200" spc="-10" dirty="0">
                <a:latin typeface="Times New Roman"/>
                <a:cs typeface="Times New Roman"/>
              </a:rPr>
              <a:t>by</a:t>
            </a:r>
            <a:r>
              <a:rPr sz="2200" spc="455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humans,</a:t>
            </a:r>
            <a:r>
              <a:rPr sz="2200" spc="434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while</a:t>
            </a:r>
            <a:r>
              <a:rPr sz="2200" spc="434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in</a:t>
            </a:r>
            <a:r>
              <a:rPr sz="2200" spc="445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AI,</a:t>
            </a:r>
            <a:r>
              <a:rPr sz="2200" spc="434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the</a:t>
            </a:r>
            <a:r>
              <a:rPr sz="2200" spc="440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main</a:t>
            </a:r>
            <a:r>
              <a:rPr sz="2200" spc="445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focus</a:t>
            </a:r>
            <a:r>
              <a:rPr sz="2200" spc="440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is</a:t>
            </a:r>
            <a:r>
              <a:rPr sz="2200" spc="434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on</a:t>
            </a:r>
            <a:r>
              <a:rPr sz="2200" spc="430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storing</a:t>
            </a:r>
            <a:r>
              <a:rPr sz="2200" spc="450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knowledge</a:t>
            </a:r>
            <a:r>
              <a:rPr sz="2200" spc="44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or</a:t>
            </a:r>
            <a:r>
              <a:rPr sz="2200" spc="434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information</a:t>
            </a:r>
            <a:r>
              <a:rPr sz="2200" spc="450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in</a:t>
            </a:r>
            <a:r>
              <a:rPr sz="2200" spc="445" dirty="0">
                <a:latin typeface="Times New Roman"/>
                <a:cs typeface="Times New Roman"/>
              </a:rPr>
              <a:t> </a:t>
            </a:r>
            <a:r>
              <a:rPr sz="2200" spc="-10" dirty="0">
                <a:latin typeface="Times New Roman"/>
                <a:cs typeface="Times New Roman"/>
              </a:rPr>
              <a:t>such</a:t>
            </a:r>
            <a:r>
              <a:rPr sz="2200" spc="440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a </a:t>
            </a:r>
            <a:r>
              <a:rPr sz="2200" spc="-540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manner</a:t>
            </a:r>
            <a:r>
              <a:rPr sz="2200" spc="20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that</a:t>
            </a:r>
            <a:r>
              <a:rPr sz="2200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programs</a:t>
            </a:r>
            <a:r>
              <a:rPr sz="2200" spc="15" dirty="0">
                <a:latin typeface="Times New Roman"/>
                <a:cs typeface="Times New Roman"/>
              </a:rPr>
              <a:t> </a:t>
            </a:r>
            <a:r>
              <a:rPr sz="2200" spc="-10" dirty="0">
                <a:latin typeface="Times New Roman"/>
                <a:cs typeface="Times New Roman"/>
              </a:rPr>
              <a:t>can</a:t>
            </a:r>
            <a:r>
              <a:rPr sz="2200" spc="5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process</a:t>
            </a:r>
            <a:r>
              <a:rPr sz="2200" spc="5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it</a:t>
            </a:r>
            <a:r>
              <a:rPr sz="2200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and achieve</a:t>
            </a:r>
            <a:r>
              <a:rPr sz="2200" spc="15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human</a:t>
            </a:r>
            <a:r>
              <a:rPr sz="2200" spc="10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intelligence.</a:t>
            </a:r>
            <a:endParaRPr sz="2200">
              <a:latin typeface="Times New Roman"/>
              <a:cs typeface="Times New Roman"/>
            </a:endParaRPr>
          </a:p>
          <a:p>
            <a:pPr marL="268605" indent="-256540" algn="just">
              <a:lnSpc>
                <a:spcPct val="100000"/>
              </a:lnSpc>
              <a:spcBef>
                <a:spcPts val="1365"/>
              </a:spcBef>
              <a:buClr>
                <a:srgbClr val="0E6EC5"/>
              </a:buClr>
              <a:buFont typeface="Arial MT"/>
              <a:buChar char="•"/>
              <a:tabLst>
                <a:tab pos="269240" algn="l"/>
              </a:tabLst>
            </a:pPr>
            <a:r>
              <a:rPr sz="2200" spc="-5" dirty="0">
                <a:latin typeface="Times New Roman"/>
                <a:cs typeface="Times New Roman"/>
              </a:rPr>
              <a:t>Representing</a:t>
            </a:r>
            <a:r>
              <a:rPr sz="2200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knowledge</a:t>
            </a:r>
            <a:r>
              <a:rPr sz="2200" spc="15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in</a:t>
            </a:r>
            <a:r>
              <a:rPr sz="2200" dirty="0">
                <a:latin typeface="Times New Roman"/>
                <a:cs typeface="Times New Roman"/>
              </a:rPr>
              <a:t> </a:t>
            </a:r>
            <a:r>
              <a:rPr sz="2200" spc="-10" dirty="0">
                <a:latin typeface="Times New Roman"/>
                <a:cs typeface="Times New Roman"/>
              </a:rPr>
              <a:t>some</a:t>
            </a:r>
            <a:r>
              <a:rPr sz="2200" spc="15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specific</a:t>
            </a:r>
            <a:r>
              <a:rPr sz="2200" spc="2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ways</a:t>
            </a:r>
            <a:r>
              <a:rPr sz="2200" spc="-5" dirty="0">
                <a:latin typeface="Times New Roman"/>
                <a:cs typeface="Times New Roman"/>
              </a:rPr>
              <a:t> makes</a:t>
            </a:r>
            <a:r>
              <a:rPr sz="2200" spc="15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certain</a:t>
            </a:r>
            <a:r>
              <a:rPr sz="2200" spc="30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problems</a:t>
            </a:r>
            <a:r>
              <a:rPr sz="2200" spc="20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easier</a:t>
            </a:r>
            <a:r>
              <a:rPr sz="2200" spc="20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to</a:t>
            </a:r>
            <a:r>
              <a:rPr sz="2200" spc="15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solve.</a:t>
            </a:r>
            <a:endParaRPr sz="2200">
              <a:latin typeface="Times New Roman"/>
              <a:cs typeface="Times New Roman"/>
            </a:endParaRPr>
          </a:p>
          <a:p>
            <a:pPr marL="268605" marR="5080" indent="-256540" algn="just">
              <a:lnSpc>
                <a:spcPct val="150100"/>
              </a:lnSpc>
              <a:spcBef>
                <a:spcPts val="395"/>
              </a:spcBef>
              <a:buClr>
                <a:srgbClr val="0E6EC5"/>
              </a:buClr>
              <a:buFont typeface="Arial MT"/>
              <a:buChar char="•"/>
              <a:tabLst>
                <a:tab pos="269240" algn="l"/>
              </a:tabLst>
            </a:pPr>
            <a:r>
              <a:rPr sz="2200" spc="-5" dirty="0">
                <a:latin typeface="Times New Roman"/>
                <a:cs typeface="Times New Roman"/>
              </a:rPr>
              <a:t>The fundamental goal </a:t>
            </a:r>
            <a:r>
              <a:rPr sz="2200" dirty="0">
                <a:latin typeface="Times New Roman"/>
                <a:cs typeface="Times New Roman"/>
              </a:rPr>
              <a:t>of </a:t>
            </a:r>
            <a:r>
              <a:rPr sz="2200" spc="-5" dirty="0">
                <a:latin typeface="Times New Roman"/>
                <a:cs typeface="Times New Roman"/>
              </a:rPr>
              <a:t>knowledge representation is to represent knowledge in a manner </a:t>
            </a:r>
            <a:r>
              <a:rPr sz="2200" dirty="0">
                <a:latin typeface="Times New Roman"/>
                <a:cs typeface="Times New Roman"/>
              </a:rPr>
              <a:t>that </a:t>
            </a:r>
            <a:r>
              <a:rPr sz="2200" spc="5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facilitates</a:t>
            </a:r>
            <a:r>
              <a:rPr sz="2200" spc="10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the</a:t>
            </a:r>
            <a:r>
              <a:rPr sz="2200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process</a:t>
            </a:r>
            <a:r>
              <a:rPr sz="2200" spc="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of </a:t>
            </a:r>
            <a:r>
              <a:rPr sz="2200" spc="-5" dirty="0">
                <a:latin typeface="Times New Roman"/>
                <a:cs typeface="Times New Roman"/>
              </a:rPr>
              <a:t>inferencing(drawing</a:t>
            </a:r>
            <a:r>
              <a:rPr sz="2200" spc="40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conclusions) from</a:t>
            </a:r>
            <a:r>
              <a:rPr sz="2200" spc="10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it.</a:t>
            </a:r>
            <a:endParaRPr sz="2200">
              <a:latin typeface="Times New Roman"/>
              <a:cs typeface="Times New Roman"/>
            </a:endParaRPr>
          </a:p>
          <a:p>
            <a:pPr marL="268605" indent="-256540" algn="just">
              <a:lnSpc>
                <a:spcPct val="100000"/>
              </a:lnSpc>
              <a:spcBef>
                <a:spcPts val="1725"/>
              </a:spcBef>
              <a:buClr>
                <a:srgbClr val="0E6EC5"/>
              </a:buClr>
              <a:buFont typeface="Arial MT"/>
              <a:buChar char="•"/>
              <a:tabLst>
                <a:tab pos="269240" algn="l"/>
              </a:tabLst>
            </a:pPr>
            <a:r>
              <a:rPr sz="2200" spc="-5" dirty="0">
                <a:latin typeface="Times New Roman"/>
                <a:cs typeface="Times New Roman"/>
              </a:rPr>
              <a:t>Several</a:t>
            </a:r>
            <a:r>
              <a:rPr sz="2200" spc="20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programming</a:t>
            </a:r>
            <a:r>
              <a:rPr sz="2200" spc="55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languages oriented</a:t>
            </a:r>
            <a:r>
              <a:rPr sz="2200" spc="20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to</a:t>
            </a:r>
            <a:r>
              <a:rPr sz="2200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KR</a:t>
            </a:r>
            <a:r>
              <a:rPr sz="2200" spc="10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have</a:t>
            </a:r>
            <a:r>
              <a:rPr sz="2200" spc="10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been</a:t>
            </a:r>
            <a:r>
              <a:rPr sz="2200" spc="15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developed</a:t>
            </a:r>
            <a:r>
              <a:rPr sz="2200" spc="-10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till</a:t>
            </a:r>
            <a:r>
              <a:rPr sz="2200" spc="10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date</a:t>
            </a:r>
            <a:endParaRPr sz="2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601FF42-0452-847A-1465-D380E44059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228600"/>
            <a:ext cx="5257800" cy="5181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CD6E675-F95A-9902-1C59-F032422A34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0" y="152401"/>
            <a:ext cx="5610225" cy="2438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E2156C4-FBA8-6DB2-9357-5AE541089B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9189" y="2933699"/>
            <a:ext cx="554355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2163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4107179"/>
            <a:ext cx="11797665" cy="2750820"/>
            <a:chOff x="0" y="4107179"/>
            <a:chExt cx="11797665" cy="27508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3923" y="4107179"/>
              <a:ext cx="11643360" cy="268376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7716" y="4171035"/>
              <a:ext cx="11461750" cy="250190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98666" y="4151985"/>
              <a:ext cx="11499850" cy="2540000"/>
            </a:xfrm>
            <a:custGeom>
              <a:avLst/>
              <a:gdLst/>
              <a:ahLst/>
              <a:cxnLst/>
              <a:rect l="l" t="t" r="r" b="b"/>
              <a:pathLst>
                <a:path w="11499850" h="2540000">
                  <a:moveTo>
                    <a:pt x="0" y="2540000"/>
                  </a:moveTo>
                  <a:lnTo>
                    <a:pt x="11499850" y="2540000"/>
                  </a:lnTo>
                  <a:lnTo>
                    <a:pt x="11499850" y="0"/>
                  </a:lnTo>
                  <a:lnTo>
                    <a:pt x="0" y="0"/>
                  </a:lnTo>
                  <a:lnTo>
                    <a:pt x="0" y="254000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46938" y="148589"/>
            <a:ext cx="5264150" cy="422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dirty="0"/>
              <a:t>Extended</a:t>
            </a:r>
            <a:r>
              <a:rPr sz="2600" spc="-40" dirty="0"/>
              <a:t> </a:t>
            </a:r>
            <a:r>
              <a:rPr sz="2600" dirty="0"/>
              <a:t>Semantic</a:t>
            </a:r>
            <a:r>
              <a:rPr sz="2600" spc="-30" dirty="0"/>
              <a:t> </a:t>
            </a:r>
            <a:r>
              <a:rPr sz="2600" dirty="0"/>
              <a:t>Networks</a:t>
            </a:r>
            <a:r>
              <a:rPr sz="2600" spc="-40" dirty="0"/>
              <a:t> </a:t>
            </a:r>
            <a:r>
              <a:rPr sz="2600" dirty="0"/>
              <a:t>for</a:t>
            </a:r>
            <a:r>
              <a:rPr sz="2600" spc="-60" dirty="0"/>
              <a:t> </a:t>
            </a:r>
            <a:r>
              <a:rPr sz="2600" dirty="0"/>
              <a:t>KR</a:t>
            </a:r>
            <a:endParaRPr sz="2600"/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pc="-5" dirty="0"/>
              <a:t>21</a:t>
            </a:fld>
            <a:endParaRPr spc="-5" dirty="0"/>
          </a:p>
        </p:txBody>
      </p:sp>
      <p:sp>
        <p:nvSpPr>
          <p:cNvPr id="7" name="object 7"/>
          <p:cNvSpPr txBox="1"/>
          <p:nvPr/>
        </p:nvSpPr>
        <p:spPr>
          <a:xfrm>
            <a:off x="446938" y="490219"/>
            <a:ext cx="11308715" cy="36106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265" marR="7620" indent="-457200">
              <a:lnSpc>
                <a:spcPct val="140000"/>
              </a:lnSpc>
              <a:spcBef>
                <a:spcPts val="100"/>
              </a:spcBef>
              <a:buFont typeface="Arial MT"/>
              <a:buChar char="•"/>
              <a:tabLst>
                <a:tab pos="469265" algn="l"/>
                <a:tab pos="469900" algn="l"/>
                <a:tab pos="1355090" algn="l"/>
                <a:tab pos="1969135" algn="l"/>
                <a:tab pos="3278504" algn="l"/>
                <a:tab pos="4570730" algn="l"/>
                <a:tab pos="5116830" algn="l"/>
                <a:tab pos="5749290" algn="l"/>
                <a:tab pos="6968490" algn="l"/>
                <a:tab pos="8509635" algn="l"/>
                <a:tab pos="9143365" algn="l"/>
                <a:tab pos="9740900" algn="l"/>
                <a:tab pos="10204450" algn="l"/>
                <a:tab pos="10937875" algn="l"/>
              </a:tabLst>
            </a:pPr>
            <a:r>
              <a:rPr sz="2400" dirty="0">
                <a:latin typeface="Times New Roman"/>
                <a:cs typeface="Times New Roman"/>
              </a:rPr>
              <a:t>Logic	and	Se</a:t>
            </a:r>
            <a:r>
              <a:rPr sz="2400" spc="-20" dirty="0">
                <a:latin typeface="Times New Roman"/>
                <a:cs typeface="Times New Roman"/>
              </a:rPr>
              <a:t>m</a:t>
            </a:r>
            <a:r>
              <a:rPr sz="2400" dirty="0">
                <a:latin typeface="Times New Roman"/>
                <a:cs typeface="Times New Roman"/>
              </a:rPr>
              <a:t>an</a:t>
            </a:r>
            <a:r>
              <a:rPr sz="2400" spc="5" dirty="0">
                <a:latin typeface="Times New Roman"/>
                <a:cs typeface="Times New Roman"/>
              </a:rPr>
              <a:t>t</a:t>
            </a:r>
            <a:r>
              <a:rPr sz="2400" dirty="0">
                <a:latin typeface="Times New Roman"/>
                <a:cs typeface="Times New Roman"/>
              </a:rPr>
              <a:t>ic	</a:t>
            </a:r>
            <a:r>
              <a:rPr sz="2400" spc="-15" dirty="0">
                <a:latin typeface="Times New Roman"/>
                <a:cs typeface="Times New Roman"/>
              </a:rPr>
              <a:t>n</a:t>
            </a:r>
            <a:r>
              <a:rPr sz="2400" dirty="0">
                <a:latin typeface="Times New Roman"/>
                <a:cs typeface="Times New Roman"/>
              </a:rPr>
              <a:t>e</a:t>
            </a:r>
            <a:r>
              <a:rPr sz="2400" spc="5" dirty="0">
                <a:latin typeface="Times New Roman"/>
                <a:cs typeface="Times New Roman"/>
              </a:rPr>
              <a:t>t</a:t>
            </a:r>
            <a:r>
              <a:rPr sz="2400" spc="-5" dirty="0">
                <a:latin typeface="Times New Roman"/>
                <a:cs typeface="Times New Roman"/>
              </a:rPr>
              <a:t>works</a:t>
            </a:r>
            <a:r>
              <a:rPr sz="2400" dirty="0">
                <a:latin typeface="Times New Roman"/>
                <a:cs typeface="Times New Roman"/>
              </a:rPr>
              <a:t>	are	</a:t>
            </a:r>
            <a:r>
              <a:rPr sz="2400" spc="-5" dirty="0">
                <a:latin typeface="Times New Roman"/>
                <a:cs typeface="Times New Roman"/>
              </a:rPr>
              <a:t>two</a:t>
            </a:r>
            <a:r>
              <a:rPr sz="2400" dirty="0">
                <a:latin typeface="Times New Roman"/>
                <a:cs typeface="Times New Roman"/>
              </a:rPr>
              <a:t>	di</a:t>
            </a:r>
            <a:r>
              <a:rPr sz="2400" spc="-55" dirty="0">
                <a:latin typeface="Times New Roman"/>
                <a:cs typeface="Times New Roman"/>
              </a:rPr>
              <a:t>f</a:t>
            </a:r>
            <a:r>
              <a:rPr sz="2400" dirty="0">
                <a:latin typeface="Times New Roman"/>
                <a:cs typeface="Times New Roman"/>
              </a:rPr>
              <a:t>ferent	for</a:t>
            </a:r>
            <a:r>
              <a:rPr sz="2400" spc="-25" dirty="0">
                <a:latin typeface="Times New Roman"/>
                <a:cs typeface="Times New Roman"/>
              </a:rPr>
              <a:t>m</a:t>
            </a:r>
            <a:r>
              <a:rPr sz="2400" dirty="0">
                <a:latin typeface="Times New Roman"/>
                <a:cs typeface="Times New Roman"/>
              </a:rPr>
              <a:t>al</a:t>
            </a:r>
            <a:r>
              <a:rPr sz="2400" spc="-15" dirty="0">
                <a:latin typeface="Times New Roman"/>
                <a:cs typeface="Times New Roman"/>
              </a:rPr>
              <a:t>i</a:t>
            </a:r>
            <a:r>
              <a:rPr sz="2400" spc="-5" dirty="0">
                <a:latin typeface="Times New Roman"/>
                <a:cs typeface="Times New Roman"/>
              </a:rPr>
              <a:t>s</a:t>
            </a:r>
            <a:r>
              <a:rPr sz="2400" spc="-25" dirty="0">
                <a:latin typeface="Times New Roman"/>
                <a:cs typeface="Times New Roman"/>
              </a:rPr>
              <a:t>m</a:t>
            </a:r>
            <a:r>
              <a:rPr sz="2400" spc="-5" dirty="0">
                <a:latin typeface="Times New Roman"/>
                <a:cs typeface="Times New Roman"/>
              </a:rPr>
              <a:t>s</a:t>
            </a:r>
            <a:r>
              <a:rPr sz="2400" dirty="0">
                <a:latin typeface="Times New Roman"/>
                <a:cs typeface="Times New Roman"/>
              </a:rPr>
              <a:t>	th</a:t>
            </a:r>
            <a:r>
              <a:rPr sz="2400" spc="5" dirty="0">
                <a:latin typeface="Times New Roman"/>
                <a:cs typeface="Times New Roman"/>
              </a:rPr>
              <a:t>a</a:t>
            </a:r>
            <a:r>
              <a:rPr sz="2400" dirty="0">
                <a:latin typeface="Times New Roman"/>
                <a:cs typeface="Times New Roman"/>
              </a:rPr>
              <a:t>t	can	be	used	for  </a:t>
            </a:r>
            <a:r>
              <a:rPr sz="2400" spc="-5" dirty="0">
                <a:latin typeface="Times New Roman"/>
                <a:cs typeface="Times New Roman"/>
              </a:rPr>
              <a:t>Knowledge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representations</a:t>
            </a:r>
            <a:endParaRPr sz="2400">
              <a:latin typeface="Times New Roman"/>
              <a:cs typeface="Times New Roman"/>
            </a:endParaRPr>
          </a:p>
          <a:p>
            <a:pPr marL="469265" marR="6350" indent="-457200">
              <a:lnSpc>
                <a:spcPts val="4029"/>
              </a:lnSpc>
              <a:spcBef>
                <a:spcPts val="325"/>
              </a:spcBef>
              <a:buFont typeface="Arial MT"/>
              <a:buChar char="•"/>
              <a:tabLst>
                <a:tab pos="469265" algn="l"/>
                <a:tab pos="469900" algn="l"/>
                <a:tab pos="1501140" algn="l"/>
                <a:tab pos="2804795" algn="l"/>
                <a:tab pos="3968750" algn="l"/>
                <a:tab pos="4342130" algn="l"/>
                <a:tab pos="5915660" algn="l"/>
                <a:tab pos="6337300" algn="l"/>
                <a:tab pos="7487920" algn="l"/>
                <a:tab pos="8350884" algn="l"/>
                <a:tab pos="9298940" algn="l"/>
                <a:tab pos="10179685" algn="l"/>
              </a:tabLst>
            </a:pPr>
            <a:r>
              <a:rPr sz="2400" dirty="0">
                <a:latin typeface="Times New Roman"/>
                <a:cs typeface="Times New Roman"/>
              </a:rPr>
              <a:t>Si</a:t>
            </a:r>
            <a:r>
              <a:rPr sz="2400" spc="-20" dirty="0">
                <a:latin typeface="Times New Roman"/>
                <a:cs typeface="Times New Roman"/>
              </a:rPr>
              <a:t>m</a:t>
            </a:r>
            <a:r>
              <a:rPr sz="2400" dirty="0">
                <a:latin typeface="Times New Roman"/>
                <a:cs typeface="Times New Roman"/>
              </a:rPr>
              <a:t>ple	Se</a:t>
            </a:r>
            <a:r>
              <a:rPr sz="2400" spc="-20" dirty="0">
                <a:latin typeface="Times New Roman"/>
                <a:cs typeface="Times New Roman"/>
              </a:rPr>
              <a:t>m</a:t>
            </a:r>
            <a:r>
              <a:rPr sz="2400" dirty="0">
                <a:latin typeface="Times New Roman"/>
                <a:cs typeface="Times New Roman"/>
              </a:rPr>
              <a:t>an</a:t>
            </a:r>
            <a:r>
              <a:rPr sz="2400" spc="5" dirty="0">
                <a:latin typeface="Times New Roman"/>
                <a:cs typeface="Times New Roman"/>
              </a:rPr>
              <a:t>t</a:t>
            </a:r>
            <a:r>
              <a:rPr sz="2400" dirty="0">
                <a:latin typeface="Times New Roman"/>
                <a:cs typeface="Times New Roman"/>
              </a:rPr>
              <a:t>ic	</a:t>
            </a:r>
            <a:r>
              <a:rPr sz="2400" spc="-15" dirty="0">
                <a:latin typeface="Times New Roman"/>
                <a:cs typeface="Times New Roman"/>
              </a:rPr>
              <a:t>n</a:t>
            </a:r>
            <a:r>
              <a:rPr sz="2400" spc="-10" dirty="0">
                <a:latin typeface="Times New Roman"/>
                <a:cs typeface="Times New Roman"/>
              </a:rPr>
              <a:t>e</a:t>
            </a:r>
            <a:r>
              <a:rPr sz="2400" spc="-5" dirty="0">
                <a:latin typeface="Times New Roman"/>
                <a:cs typeface="Times New Roman"/>
              </a:rPr>
              <a:t>t</a:t>
            </a:r>
            <a:r>
              <a:rPr sz="2400" spc="-20" dirty="0">
                <a:latin typeface="Times New Roman"/>
                <a:cs typeface="Times New Roman"/>
              </a:rPr>
              <a:t>w</a:t>
            </a:r>
            <a:r>
              <a:rPr sz="2400" dirty="0">
                <a:latin typeface="Times New Roman"/>
                <a:cs typeface="Times New Roman"/>
              </a:rPr>
              <a:t>ork	i</a:t>
            </a:r>
            <a:r>
              <a:rPr sz="2400" spc="-5" dirty="0">
                <a:latin typeface="Times New Roman"/>
                <a:cs typeface="Times New Roman"/>
              </a:rPr>
              <a:t>s</a:t>
            </a:r>
            <a:r>
              <a:rPr sz="2400" dirty="0">
                <a:latin typeface="Times New Roman"/>
                <a:cs typeface="Times New Roman"/>
              </a:rPr>
              <a:t>	re</a:t>
            </a:r>
            <a:r>
              <a:rPr sz="2400" spc="-15" dirty="0">
                <a:latin typeface="Times New Roman"/>
                <a:cs typeface="Times New Roman"/>
              </a:rPr>
              <a:t>p</a:t>
            </a:r>
            <a:r>
              <a:rPr sz="2400" dirty="0">
                <a:latin typeface="Times New Roman"/>
                <a:cs typeface="Times New Roman"/>
              </a:rPr>
              <a:t>re</a:t>
            </a:r>
            <a:r>
              <a:rPr sz="2400" spc="-5" dirty="0">
                <a:latin typeface="Times New Roman"/>
                <a:cs typeface="Times New Roman"/>
              </a:rPr>
              <a:t>se</a:t>
            </a:r>
            <a:r>
              <a:rPr sz="2400" spc="-15" dirty="0">
                <a:latin typeface="Times New Roman"/>
                <a:cs typeface="Times New Roman"/>
              </a:rPr>
              <a:t>n</a:t>
            </a:r>
            <a:r>
              <a:rPr sz="2400" dirty="0">
                <a:latin typeface="Times New Roman"/>
                <a:cs typeface="Times New Roman"/>
              </a:rPr>
              <a:t>t</a:t>
            </a:r>
            <a:r>
              <a:rPr sz="2400" spc="5" dirty="0">
                <a:latin typeface="Times New Roman"/>
                <a:cs typeface="Times New Roman"/>
              </a:rPr>
              <a:t>e</a:t>
            </a:r>
            <a:r>
              <a:rPr sz="2400" dirty="0">
                <a:latin typeface="Times New Roman"/>
                <a:cs typeface="Times New Roman"/>
              </a:rPr>
              <a:t>d	</a:t>
            </a:r>
            <a:r>
              <a:rPr sz="2400" spc="-5" dirty="0">
                <a:latin typeface="Times New Roman"/>
                <a:cs typeface="Times New Roman"/>
              </a:rPr>
              <a:t>as</a:t>
            </a:r>
            <a:r>
              <a:rPr sz="2400" dirty="0">
                <a:latin typeface="Times New Roman"/>
                <a:cs typeface="Times New Roman"/>
              </a:rPr>
              <a:t>	dire</a:t>
            </a:r>
            <a:r>
              <a:rPr sz="2400" spc="-10" dirty="0">
                <a:latin typeface="Times New Roman"/>
                <a:cs typeface="Times New Roman"/>
              </a:rPr>
              <a:t>c</a:t>
            </a:r>
            <a:r>
              <a:rPr sz="2400" dirty="0">
                <a:latin typeface="Times New Roman"/>
                <a:cs typeface="Times New Roman"/>
              </a:rPr>
              <a:t>t</a:t>
            </a:r>
            <a:r>
              <a:rPr sz="2400" spc="5" dirty="0">
                <a:latin typeface="Times New Roman"/>
                <a:cs typeface="Times New Roman"/>
              </a:rPr>
              <a:t>e</a:t>
            </a:r>
            <a:r>
              <a:rPr sz="2400" dirty="0">
                <a:latin typeface="Times New Roman"/>
                <a:cs typeface="Times New Roman"/>
              </a:rPr>
              <a:t>d	</a:t>
            </a:r>
            <a:r>
              <a:rPr sz="2400" spc="-15" dirty="0">
                <a:latin typeface="Times New Roman"/>
                <a:cs typeface="Times New Roman"/>
              </a:rPr>
              <a:t>g</a:t>
            </a:r>
            <a:r>
              <a:rPr sz="2400" dirty="0">
                <a:latin typeface="Times New Roman"/>
                <a:cs typeface="Times New Roman"/>
              </a:rPr>
              <a:t>raph	</a:t>
            </a:r>
            <a:r>
              <a:rPr sz="2400" spc="-5" dirty="0">
                <a:latin typeface="Times New Roman"/>
                <a:cs typeface="Times New Roman"/>
              </a:rPr>
              <a:t>whose</a:t>
            </a:r>
            <a:r>
              <a:rPr sz="2400" dirty="0">
                <a:latin typeface="Times New Roman"/>
                <a:cs typeface="Times New Roman"/>
              </a:rPr>
              <a:t>	nodes	re</a:t>
            </a:r>
            <a:r>
              <a:rPr sz="2400" spc="-15" dirty="0">
                <a:latin typeface="Times New Roman"/>
                <a:cs typeface="Times New Roman"/>
              </a:rPr>
              <a:t>p</a:t>
            </a:r>
            <a:r>
              <a:rPr sz="2400" dirty="0">
                <a:latin typeface="Times New Roman"/>
                <a:cs typeface="Times New Roman"/>
              </a:rPr>
              <a:t>rese</a:t>
            </a:r>
            <a:r>
              <a:rPr sz="2400" spc="-15" dirty="0">
                <a:latin typeface="Times New Roman"/>
                <a:cs typeface="Times New Roman"/>
              </a:rPr>
              <a:t>n</a:t>
            </a:r>
            <a:r>
              <a:rPr sz="2400" dirty="0">
                <a:latin typeface="Times New Roman"/>
                <a:cs typeface="Times New Roman"/>
              </a:rPr>
              <a:t>t  concepts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or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objects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and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arcs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represent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relationships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between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concepts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or objects</a:t>
            </a:r>
            <a:endParaRPr sz="2400">
              <a:latin typeface="Times New Roman"/>
              <a:cs typeface="Times New Roman"/>
            </a:endParaRPr>
          </a:p>
          <a:p>
            <a:pPr marL="469900" indent="-457200">
              <a:lnSpc>
                <a:spcPct val="100000"/>
              </a:lnSpc>
              <a:spcBef>
                <a:spcPts val="830"/>
              </a:spcBef>
              <a:buFont typeface="Arial MT"/>
              <a:buChar char="•"/>
              <a:tabLst>
                <a:tab pos="469265" algn="l"/>
                <a:tab pos="469900" algn="l"/>
              </a:tabLst>
            </a:pPr>
            <a:r>
              <a:rPr sz="2400" dirty="0">
                <a:latin typeface="Times New Roman"/>
                <a:cs typeface="Times New Roman"/>
              </a:rPr>
              <a:t>It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can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only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express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collections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variable-free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assertions.</a:t>
            </a:r>
            <a:endParaRPr sz="2400">
              <a:latin typeface="Times New Roman"/>
              <a:cs typeface="Times New Roman"/>
            </a:endParaRPr>
          </a:p>
          <a:p>
            <a:pPr marL="469900" indent="-457200">
              <a:lnSpc>
                <a:spcPct val="100000"/>
              </a:lnSpc>
              <a:spcBef>
                <a:spcPts val="1155"/>
              </a:spcBef>
              <a:buFont typeface="Arial MT"/>
              <a:buChar char="•"/>
              <a:tabLst>
                <a:tab pos="469265" algn="l"/>
                <a:tab pos="469900" algn="l"/>
              </a:tabLst>
            </a:pP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5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English</a:t>
            </a:r>
            <a:r>
              <a:rPr sz="2400" spc="6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sentences</a:t>
            </a:r>
            <a:r>
              <a:rPr sz="2400" spc="7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“John</a:t>
            </a:r>
            <a:r>
              <a:rPr sz="2400" spc="5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gives</a:t>
            </a:r>
            <a:r>
              <a:rPr sz="2400" spc="5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an</a:t>
            </a:r>
            <a:r>
              <a:rPr sz="2400" spc="5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apple</a:t>
            </a:r>
            <a:r>
              <a:rPr sz="2400" spc="5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to</a:t>
            </a:r>
            <a:r>
              <a:rPr sz="2400" spc="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Mike</a:t>
            </a:r>
            <a:r>
              <a:rPr sz="2400" spc="5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and</a:t>
            </a:r>
            <a:r>
              <a:rPr sz="2400" spc="6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John</a:t>
            </a:r>
            <a:r>
              <a:rPr sz="2400" spc="5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and</a:t>
            </a:r>
            <a:r>
              <a:rPr sz="2400" spc="6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Mike</a:t>
            </a:r>
            <a:r>
              <a:rPr sz="2400" spc="5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are</a:t>
            </a:r>
            <a:r>
              <a:rPr sz="2400" spc="5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human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may</a:t>
            </a:r>
            <a:endParaRPr sz="2400">
              <a:latin typeface="Times New Roman"/>
              <a:cs typeface="Times New Roman"/>
            </a:endParaRPr>
          </a:p>
          <a:p>
            <a:pPr marL="469265">
              <a:lnSpc>
                <a:spcPct val="100000"/>
              </a:lnSpc>
              <a:spcBef>
                <a:spcPts val="1155"/>
              </a:spcBef>
            </a:pPr>
            <a:r>
              <a:rPr sz="2400" dirty="0">
                <a:latin typeface="Times New Roman"/>
                <a:cs typeface="Times New Roman"/>
              </a:rPr>
              <a:t>be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represented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in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semantic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networks as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below: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46938" y="189738"/>
            <a:ext cx="10917555" cy="56349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Times New Roman"/>
                <a:cs typeface="Times New Roman"/>
              </a:rPr>
              <a:t>Extended </a:t>
            </a:r>
            <a:r>
              <a:rPr sz="2400" b="1" dirty="0">
                <a:latin typeface="Times New Roman"/>
                <a:cs typeface="Times New Roman"/>
              </a:rPr>
              <a:t>Semantic</a:t>
            </a:r>
            <a:r>
              <a:rPr sz="2400" b="1" spc="-1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Networks</a:t>
            </a:r>
            <a:r>
              <a:rPr sz="2400" b="1" spc="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for</a:t>
            </a:r>
            <a:r>
              <a:rPr sz="2400" b="1" spc="-4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KR</a:t>
            </a:r>
            <a:endParaRPr sz="2400">
              <a:latin typeface="Times New Roman"/>
              <a:cs typeface="Times New Roman"/>
            </a:endParaRPr>
          </a:p>
          <a:p>
            <a:pPr marL="469265" marR="5080" indent="-457200">
              <a:lnSpc>
                <a:spcPts val="4900"/>
              </a:lnSpc>
              <a:spcBef>
                <a:spcPts val="229"/>
              </a:spcBef>
              <a:buFont typeface="Arial MT"/>
              <a:buChar char="•"/>
              <a:tabLst>
                <a:tab pos="469265" algn="l"/>
                <a:tab pos="469900" algn="l"/>
              </a:tabLst>
            </a:pPr>
            <a:r>
              <a:rPr sz="2400" dirty="0">
                <a:latin typeface="Times New Roman"/>
                <a:cs typeface="Times New Roman"/>
              </a:rPr>
              <a:t>Here E </a:t>
            </a:r>
            <a:r>
              <a:rPr sz="2400" spc="-5" dirty="0">
                <a:latin typeface="Times New Roman"/>
                <a:cs typeface="Times New Roman"/>
              </a:rPr>
              <a:t>represents </a:t>
            </a:r>
            <a:r>
              <a:rPr sz="2400" dirty="0">
                <a:latin typeface="Times New Roman"/>
                <a:cs typeface="Times New Roman"/>
              </a:rPr>
              <a:t>an event which is </a:t>
            </a:r>
            <a:r>
              <a:rPr sz="2400" spc="-5" dirty="0">
                <a:latin typeface="Times New Roman"/>
                <a:cs typeface="Times New Roman"/>
              </a:rPr>
              <a:t>an </a:t>
            </a:r>
            <a:r>
              <a:rPr sz="2400" dirty="0">
                <a:latin typeface="Times New Roman"/>
                <a:cs typeface="Times New Roman"/>
              </a:rPr>
              <a:t>act of giving, </a:t>
            </a:r>
            <a:r>
              <a:rPr sz="2400" spc="-5" dirty="0">
                <a:latin typeface="Times New Roman"/>
                <a:cs typeface="Times New Roman"/>
              </a:rPr>
              <a:t>whose actor </a:t>
            </a:r>
            <a:r>
              <a:rPr sz="2400" dirty="0">
                <a:latin typeface="Times New Roman"/>
                <a:cs typeface="Times New Roman"/>
              </a:rPr>
              <a:t>is John, </a:t>
            </a:r>
            <a:r>
              <a:rPr sz="2400" spc="-5" dirty="0">
                <a:latin typeface="Times New Roman"/>
                <a:cs typeface="Times New Roman"/>
              </a:rPr>
              <a:t>object </a:t>
            </a:r>
            <a:r>
              <a:rPr sz="2400" dirty="0">
                <a:latin typeface="Times New Roman"/>
                <a:cs typeface="Times New Roman"/>
              </a:rPr>
              <a:t>is an </a:t>
            </a:r>
            <a:r>
              <a:rPr sz="2400" spc="-58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apple,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and recipient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is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Mike</a:t>
            </a:r>
            <a:endParaRPr sz="24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57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relationships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in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network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can </a:t>
            </a:r>
            <a:r>
              <a:rPr sz="2400" spc="-5" dirty="0">
                <a:latin typeface="Times New Roman"/>
                <a:cs typeface="Times New Roman"/>
              </a:rPr>
              <a:t>be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expressed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in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clausal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form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of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logic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as </a:t>
            </a:r>
            <a:r>
              <a:rPr sz="2400" spc="-5" dirty="0">
                <a:latin typeface="Times New Roman"/>
                <a:cs typeface="Times New Roman"/>
              </a:rPr>
              <a:t>follows:</a:t>
            </a:r>
            <a:endParaRPr sz="2400">
              <a:latin typeface="Times New Roman"/>
              <a:cs typeface="Times New Roman"/>
            </a:endParaRPr>
          </a:p>
          <a:p>
            <a:pPr marL="848994" lvl="1" indent="-343535">
              <a:lnSpc>
                <a:spcPct val="100000"/>
              </a:lnSpc>
              <a:spcBef>
                <a:spcPts val="1320"/>
              </a:spcBef>
              <a:buFont typeface="Wingdings"/>
              <a:buChar char=""/>
              <a:tabLst>
                <a:tab pos="849630" algn="l"/>
              </a:tabLst>
            </a:pPr>
            <a:r>
              <a:rPr sz="2400" dirty="0">
                <a:latin typeface="Times New Roman"/>
                <a:cs typeface="Times New Roman"/>
              </a:rPr>
              <a:t>object(E,</a:t>
            </a:r>
            <a:r>
              <a:rPr sz="2400" spc="-7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apple)</a:t>
            </a:r>
            <a:endParaRPr sz="2400">
              <a:latin typeface="Times New Roman"/>
              <a:cs typeface="Times New Roman"/>
            </a:endParaRPr>
          </a:p>
          <a:p>
            <a:pPr marL="848994" lvl="1" indent="-343535">
              <a:lnSpc>
                <a:spcPct val="100000"/>
              </a:lnSpc>
              <a:spcBef>
                <a:spcPts val="1835"/>
              </a:spcBef>
              <a:buFont typeface="Wingdings"/>
              <a:buChar char=""/>
              <a:tabLst>
                <a:tab pos="849630" algn="l"/>
              </a:tabLst>
            </a:pPr>
            <a:r>
              <a:rPr sz="2400" dirty="0">
                <a:latin typeface="Times New Roman"/>
                <a:cs typeface="Times New Roman"/>
              </a:rPr>
              <a:t>action(E,</a:t>
            </a:r>
            <a:r>
              <a:rPr sz="2400" spc="-7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give)</a:t>
            </a:r>
            <a:endParaRPr sz="2400">
              <a:latin typeface="Times New Roman"/>
              <a:cs typeface="Times New Roman"/>
            </a:endParaRPr>
          </a:p>
          <a:p>
            <a:pPr marL="848994" lvl="1" indent="-343535">
              <a:lnSpc>
                <a:spcPct val="100000"/>
              </a:lnSpc>
              <a:spcBef>
                <a:spcPts val="1850"/>
              </a:spcBef>
              <a:buFont typeface="Wingdings"/>
              <a:buChar char=""/>
              <a:tabLst>
                <a:tab pos="849630" algn="l"/>
              </a:tabLst>
            </a:pPr>
            <a:r>
              <a:rPr sz="2400" dirty="0">
                <a:latin typeface="Times New Roman"/>
                <a:cs typeface="Times New Roman"/>
              </a:rPr>
              <a:t>actor(E,</a:t>
            </a:r>
            <a:r>
              <a:rPr sz="2400" spc="-7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john)</a:t>
            </a:r>
            <a:endParaRPr sz="2400">
              <a:latin typeface="Times New Roman"/>
              <a:cs typeface="Times New Roman"/>
            </a:endParaRPr>
          </a:p>
          <a:p>
            <a:pPr marL="848994" lvl="1" indent="-343535">
              <a:lnSpc>
                <a:spcPct val="100000"/>
              </a:lnSpc>
              <a:spcBef>
                <a:spcPts val="1835"/>
              </a:spcBef>
              <a:buFont typeface="Wingdings"/>
              <a:buChar char=""/>
              <a:tabLst>
                <a:tab pos="849630" algn="l"/>
              </a:tabLst>
            </a:pPr>
            <a:r>
              <a:rPr sz="2400" spc="-5" dirty="0">
                <a:latin typeface="Times New Roman"/>
                <a:cs typeface="Times New Roman"/>
              </a:rPr>
              <a:t>recipient(E,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mike)</a:t>
            </a:r>
            <a:endParaRPr sz="2400">
              <a:latin typeface="Times New Roman"/>
              <a:cs typeface="Times New Roman"/>
            </a:endParaRPr>
          </a:p>
          <a:p>
            <a:pPr marL="848994" lvl="1" indent="-343535">
              <a:lnSpc>
                <a:spcPct val="100000"/>
              </a:lnSpc>
              <a:spcBef>
                <a:spcPts val="1839"/>
              </a:spcBef>
              <a:buFont typeface="Wingdings"/>
              <a:buChar char=""/>
              <a:tabLst>
                <a:tab pos="849630" algn="l"/>
              </a:tabLst>
            </a:pPr>
            <a:r>
              <a:rPr sz="2400" dirty="0">
                <a:latin typeface="Times New Roman"/>
                <a:cs typeface="Times New Roman"/>
              </a:rPr>
              <a:t>isa(John,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human)</a:t>
            </a:r>
            <a:endParaRPr sz="2400">
              <a:latin typeface="Times New Roman"/>
              <a:cs typeface="Times New Roman"/>
            </a:endParaRPr>
          </a:p>
          <a:p>
            <a:pPr marL="848994" lvl="1" indent="-343535">
              <a:lnSpc>
                <a:spcPct val="100000"/>
              </a:lnSpc>
              <a:spcBef>
                <a:spcPts val="1850"/>
              </a:spcBef>
              <a:buFont typeface="Wingdings"/>
              <a:buChar char=""/>
              <a:tabLst>
                <a:tab pos="849630" algn="l"/>
              </a:tabLst>
            </a:pPr>
            <a:r>
              <a:rPr sz="2400" dirty="0">
                <a:latin typeface="Times New Roman"/>
                <a:cs typeface="Times New Roman"/>
              </a:rPr>
              <a:t>isa(Mike,</a:t>
            </a:r>
            <a:r>
              <a:rPr sz="2400" spc="-7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human)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pc="-5" dirty="0"/>
              <a:t>22</a:t>
            </a:fld>
            <a:endParaRPr spc="-5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6938" y="188213"/>
            <a:ext cx="566928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/>
              <a:t>Extended</a:t>
            </a:r>
            <a:r>
              <a:rPr sz="2800" dirty="0"/>
              <a:t> </a:t>
            </a:r>
            <a:r>
              <a:rPr sz="2800" spc="-5" dirty="0"/>
              <a:t>Semantic</a:t>
            </a:r>
            <a:r>
              <a:rPr sz="2800" spc="10" dirty="0"/>
              <a:t> </a:t>
            </a:r>
            <a:r>
              <a:rPr sz="2800" spc="-10" dirty="0"/>
              <a:t>Networks</a:t>
            </a:r>
            <a:r>
              <a:rPr sz="2800" spc="55" dirty="0"/>
              <a:t> </a:t>
            </a:r>
            <a:r>
              <a:rPr sz="2800" dirty="0"/>
              <a:t>for</a:t>
            </a:r>
            <a:r>
              <a:rPr sz="2800" spc="-60" dirty="0"/>
              <a:t> </a:t>
            </a:r>
            <a:r>
              <a:rPr sz="2800" spc="-10" dirty="0"/>
              <a:t>KR</a:t>
            </a:r>
            <a:endParaRPr sz="2800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pc="-5" dirty="0"/>
              <a:t>23</a:t>
            </a:fld>
            <a:endParaRPr spc="-5" dirty="0"/>
          </a:p>
        </p:txBody>
      </p:sp>
      <p:sp>
        <p:nvSpPr>
          <p:cNvPr id="3" name="object 3"/>
          <p:cNvSpPr txBox="1"/>
          <p:nvPr/>
        </p:nvSpPr>
        <p:spPr>
          <a:xfrm>
            <a:off x="446938" y="601045"/>
            <a:ext cx="11286490" cy="5219065"/>
          </a:xfrm>
          <a:prstGeom prst="rect">
            <a:avLst/>
          </a:prstGeom>
        </p:spPr>
        <p:txBody>
          <a:bodyPr vert="horz" wrap="square" lIns="0" tIns="195580" rIns="0" bIns="0" rtlCol="0">
            <a:spAutoFit/>
          </a:bodyPr>
          <a:lstStyle/>
          <a:p>
            <a:pPr marL="469900" indent="-457200" algn="just">
              <a:lnSpc>
                <a:spcPct val="100000"/>
              </a:lnSpc>
              <a:spcBef>
                <a:spcPts val="1540"/>
              </a:spcBef>
              <a:buChar char="•"/>
              <a:tabLst>
                <a:tab pos="469900" algn="l"/>
              </a:tabLst>
            </a:pPr>
            <a:r>
              <a:rPr sz="2400" spc="-5" dirty="0">
                <a:latin typeface="Times New Roman"/>
                <a:cs typeface="Times New Roman"/>
              </a:rPr>
              <a:t>Predicate</a:t>
            </a:r>
            <a:r>
              <a:rPr sz="2400" spc="48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relations</a:t>
            </a:r>
            <a:r>
              <a:rPr sz="2400" spc="47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corresponding</a:t>
            </a:r>
            <a:r>
              <a:rPr sz="2400" spc="45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to</a:t>
            </a:r>
            <a:r>
              <a:rPr sz="2400" spc="47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semantic</a:t>
            </a:r>
            <a:r>
              <a:rPr sz="2400" spc="47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networks</a:t>
            </a:r>
            <a:r>
              <a:rPr sz="2400" spc="47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always</a:t>
            </a:r>
            <a:r>
              <a:rPr sz="2400" spc="4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have</a:t>
            </a:r>
            <a:r>
              <a:rPr sz="2400" spc="47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two</a:t>
            </a:r>
            <a:r>
              <a:rPr sz="2400" spc="46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arguments.</a:t>
            </a:r>
            <a:endParaRPr sz="2400">
              <a:latin typeface="Times New Roman"/>
              <a:cs typeface="Times New Roman"/>
            </a:endParaRPr>
          </a:p>
          <a:p>
            <a:pPr marL="469265">
              <a:lnSpc>
                <a:spcPct val="100000"/>
              </a:lnSpc>
              <a:spcBef>
                <a:spcPts val="1440"/>
              </a:spcBef>
            </a:pPr>
            <a:r>
              <a:rPr sz="2400" dirty="0">
                <a:latin typeface="Times New Roman"/>
                <a:cs typeface="Times New Roman"/>
              </a:rPr>
              <a:t>Therefore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, the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entire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semantic </a:t>
            </a:r>
            <a:r>
              <a:rPr sz="2400" dirty="0">
                <a:latin typeface="Times New Roman"/>
                <a:cs typeface="Times New Roman"/>
              </a:rPr>
              <a:t>net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can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be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coded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using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binary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representation</a:t>
            </a:r>
            <a:endParaRPr sz="2400">
              <a:latin typeface="Times New Roman"/>
              <a:cs typeface="Times New Roman"/>
            </a:endParaRPr>
          </a:p>
          <a:p>
            <a:pPr marL="469265" marR="5715" indent="-457200">
              <a:lnSpc>
                <a:spcPct val="150000"/>
              </a:lnSpc>
              <a:spcBef>
                <a:spcPts val="409"/>
              </a:spcBef>
              <a:buChar char="•"/>
              <a:tabLst>
                <a:tab pos="469265" algn="l"/>
                <a:tab pos="469900" algn="l"/>
              </a:tabLst>
            </a:pPr>
            <a:r>
              <a:rPr sz="2400" dirty="0">
                <a:latin typeface="Times New Roman"/>
                <a:cs typeface="Times New Roman"/>
              </a:rPr>
              <a:t>Such</a:t>
            </a:r>
            <a:r>
              <a:rPr sz="2400" spc="17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representation</a:t>
            </a:r>
            <a:r>
              <a:rPr sz="2400" spc="17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is</a:t>
            </a:r>
            <a:r>
              <a:rPr sz="2400" spc="18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advantageous</a:t>
            </a:r>
            <a:r>
              <a:rPr sz="2400" spc="17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when</a:t>
            </a:r>
            <a:r>
              <a:rPr sz="2400" spc="18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additional</a:t>
            </a:r>
            <a:r>
              <a:rPr sz="2400" spc="17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information</a:t>
            </a:r>
            <a:r>
              <a:rPr sz="2400" spc="18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is</a:t>
            </a:r>
            <a:r>
              <a:rPr sz="2400" spc="18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added</a:t>
            </a:r>
            <a:r>
              <a:rPr sz="2400" spc="18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to</a:t>
            </a:r>
            <a:r>
              <a:rPr sz="2400" spc="18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the</a:t>
            </a:r>
            <a:r>
              <a:rPr sz="2400" spc="18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given </a:t>
            </a:r>
            <a:r>
              <a:rPr sz="2400" spc="-58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system,</a:t>
            </a:r>
            <a:r>
              <a:rPr sz="2400" dirty="0">
                <a:latin typeface="Times New Roman"/>
                <a:cs typeface="Times New Roman"/>
              </a:rPr>
              <a:t> for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eg.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-55" dirty="0">
                <a:latin typeface="Times New Roman"/>
                <a:cs typeface="Times New Roman"/>
              </a:rPr>
              <a:t>„John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gives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apple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to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Mike </a:t>
            </a:r>
            <a:r>
              <a:rPr sz="2400" dirty="0">
                <a:latin typeface="Times New Roman"/>
                <a:cs typeface="Times New Roman"/>
              </a:rPr>
              <a:t>in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spc="-30" dirty="0">
                <a:latin typeface="Times New Roman"/>
                <a:cs typeface="Times New Roman"/>
              </a:rPr>
              <a:t>kitchen‟, </a:t>
            </a:r>
            <a:r>
              <a:rPr sz="2400" dirty="0">
                <a:latin typeface="Times New Roman"/>
                <a:cs typeface="Times New Roman"/>
              </a:rPr>
              <a:t>it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is easy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to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add</a:t>
            </a:r>
            <a:endParaRPr sz="2400">
              <a:latin typeface="Times New Roman"/>
              <a:cs typeface="Times New Roman"/>
            </a:endParaRPr>
          </a:p>
          <a:p>
            <a:pPr marL="469265">
              <a:lnSpc>
                <a:spcPct val="100000"/>
              </a:lnSpc>
              <a:spcBef>
                <a:spcPts val="1840"/>
              </a:spcBef>
            </a:pPr>
            <a:r>
              <a:rPr sz="2400" b="1" dirty="0">
                <a:latin typeface="Times New Roman"/>
                <a:cs typeface="Times New Roman"/>
              </a:rPr>
              <a:t>location(E,</a:t>
            </a:r>
            <a:r>
              <a:rPr sz="2400" b="1" spc="-6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kitchen)</a:t>
            </a:r>
            <a:endParaRPr sz="2400">
              <a:latin typeface="Times New Roman"/>
              <a:cs typeface="Times New Roman"/>
            </a:endParaRPr>
          </a:p>
          <a:p>
            <a:pPr marL="469900" indent="-457200" algn="just">
              <a:lnSpc>
                <a:spcPct val="100000"/>
              </a:lnSpc>
              <a:spcBef>
                <a:spcPts val="1835"/>
              </a:spcBef>
              <a:buChar char="•"/>
              <a:tabLst>
                <a:tab pos="469900" algn="l"/>
              </a:tabLst>
            </a:pPr>
            <a:r>
              <a:rPr sz="2400" dirty="0">
                <a:latin typeface="Times New Roman"/>
                <a:cs typeface="Times New Roman"/>
              </a:rPr>
              <a:t>In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first-order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predicate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logic,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predicate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relation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can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have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n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arguments,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where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n≥1</a:t>
            </a:r>
            <a:endParaRPr sz="2400">
              <a:latin typeface="Times New Roman"/>
              <a:cs typeface="Times New Roman"/>
            </a:endParaRPr>
          </a:p>
          <a:p>
            <a:pPr marL="469265" marR="5080" indent="-457200" algn="just">
              <a:lnSpc>
                <a:spcPct val="156900"/>
              </a:lnSpc>
              <a:spcBef>
                <a:spcPts val="210"/>
              </a:spcBef>
              <a:buChar char="•"/>
              <a:tabLst>
                <a:tab pos="469900" algn="l"/>
              </a:tabLst>
            </a:pPr>
            <a:r>
              <a:rPr sz="2400" spc="-5" dirty="0">
                <a:latin typeface="Times New Roman"/>
                <a:cs typeface="Times New Roman"/>
              </a:rPr>
              <a:t>For </a:t>
            </a:r>
            <a:r>
              <a:rPr sz="2400" dirty="0">
                <a:latin typeface="Times New Roman"/>
                <a:cs typeface="Times New Roman"/>
              </a:rPr>
              <a:t>eg. the </a:t>
            </a:r>
            <a:r>
              <a:rPr sz="2400" spc="-5" dirty="0">
                <a:latin typeface="Times New Roman"/>
                <a:cs typeface="Times New Roman"/>
              </a:rPr>
              <a:t>sentence </a:t>
            </a:r>
            <a:r>
              <a:rPr sz="2400" dirty="0">
                <a:latin typeface="Times New Roman"/>
                <a:cs typeface="Times New Roman"/>
              </a:rPr>
              <a:t>“John </a:t>
            </a:r>
            <a:r>
              <a:rPr sz="2400" spc="-5" dirty="0">
                <a:latin typeface="Times New Roman"/>
                <a:cs typeface="Times New Roman"/>
              </a:rPr>
              <a:t>gives an apple </a:t>
            </a:r>
            <a:r>
              <a:rPr sz="2400" dirty="0">
                <a:latin typeface="Times New Roman"/>
                <a:cs typeface="Times New Roman"/>
              </a:rPr>
              <a:t>to </a:t>
            </a:r>
            <a:r>
              <a:rPr sz="2400" spc="-5" dirty="0">
                <a:latin typeface="Times New Roman"/>
                <a:cs typeface="Times New Roman"/>
              </a:rPr>
              <a:t>Mike” </a:t>
            </a:r>
            <a:r>
              <a:rPr sz="2400" dirty="0">
                <a:latin typeface="Times New Roman"/>
                <a:cs typeface="Times New Roman"/>
              </a:rPr>
              <a:t>is easily </a:t>
            </a:r>
            <a:r>
              <a:rPr sz="2400" spc="-5" dirty="0">
                <a:latin typeface="Times New Roman"/>
                <a:cs typeface="Times New Roman"/>
              </a:rPr>
              <a:t>represented </a:t>
            </a:r>
            <a:r>
              <a:rPr sz="2400" dirty="0">
                <a:latin typeface="Times New Roman"/>
                <a:cs typeface="Times New Roman"/>
              </a:rPr>
              <a:t>in </a:t>
            </a:r>
            <a:r>
              <a:rPr sz="2400" spc="-5" dirty="0">
                <a:latin typeface="Times New Roman"/>
                <a:cs typeface="Times New Roman"/>
              </a:rPr>
              <a:t>predicate 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logic </a:t>
            </a:r>
            <a:r>
              <a:rPr sz="2400" dirty="0">
                <a:latin typeface="Times New Roman"/>
                <a:cs typeface="Times New Roman"/>
              </a:rPr>
              <a:t>by </a:t>
            </a:r>
            <a:r>
              <a:rPr sz="2400" spc="-5" dirty="0">
                <a:latin typeface="Times New Roman"/>
                <a:cs typeface="Times New Roman"/>
              </a:rPr>
              <a:t>give(John, Mike, </a:t>
            </a:r>
            <a:r>
              <a:rPr sz="2400" dirty="0">
                <a:latin typeface="Times New Roman"/>
                <a:cs typeface="Times New Roman"/>
              </a:rPr>
              <a:t>apple). Here </a:t>
            </a:r>
            <a:r>
              <a:rPr sz="2400" spc="-5" dirty="0">
                <a:latin typeface="Times New Roman"/>
                <a:cs typeface="Times New Roman"/>
              </a:rPr>
              <a:t>John, </a:t>
            </a:r>
            <a:r>
              <a:rPr sz="2400" dirty="0">
                <a:latin typeface="Times New Roman"/>
                <a:cs typeface="Times New Roman"/>
              </a:rPr>
              <a:t>Mike and apple are </a:t>
            </a:r>
            <a:r>
              <a:rPr sz="2400" spc="-10" dirty="0">
                <a:latin typeface="Times New Roman"/>
                <a:cs typeface="Times New Roman"/>
              </a:rPr>
              <a:t>arguments, </a:t>
            </a:r>
            <a:r>
              <a:rPr sz="2400" spc="-5" dirty="0">
                <a:latin typeface="Times New Roman"/>
                <a:cs typeface="Times New Roman"/>
              </a:rPr>
              <a:t>while </a:t>
            </a:r>
            <a:r>
              <a:rPr sz="2400" b="1" dirty="0">
                <a:latin typeface="Times New Roman"/>
                <a:cs typeface="Times New Roman"/>
              </a:rPr>
              <a:t>give </a:t>
            </a:r>
            <a:r>
              <a:rPr sz="2400" b="1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represents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 predicate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relation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46938" y="21844"/>
            <a:ext cx="11287125" cy="3989070"/>
          </a:xfrm>
          <a:prstGeom prst="rect">
            <a:avLst/>
          </a:prstGeom>
        </p:spPr>
        <p:txBody>
          <a:bodyPr vert="horz" wrap="square" lIns="0" tIns="1803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20"/>
              </a:spcBef>
            </a:pPr>
            <a:r>
              <a:rPr sz="2400" b="1" spc="-5" dirty="0">
                <a:latin typeface="Times New Roman"/>
                <a:cs typeface="Times New Roman"/>
              </a:rPr>
              <a:t>Extended </a:t>
            </a:r>
            <a:r>
              <a:rPr sz="2400" b="1" dirty="0">
                <a:latin typeface="Times New Roman"/>
                <a:cs typeface="Times New Roman"/>
              </a:rPr>
              <a:t>Semantic</a:t>
            </a:r>
            <a:r>
              <a:rPr sz="2400" b="1" spc="-1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Networks</a:t>
            </a:r>
            <a:r>
              <a:rPr sz="2400" b="1" spc="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for</a:t>
            </a:r>
            <a:r>
              <a:rPr sz="2400" b="1" spc="-4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KR</a:t>
            </a:r>
            <a:endParaRPr sz="2400">
              <a:latin typeface="Times New Roman"/>
              <a:cs typeface="Times New Roman"/>
            </a:endParaRPr>
          </a:p>
          <a:p>
            <a:pPr marL="469265" marR="5080" indent="-457200">
              <a:lnSpc>
                <a:spcPts val="4320"/>
              </a:lnSpc>
              <a:spcBef>
                <a:spcPts val="265"/>
              </a:spcBef>
              <a:buFont typeface="Arial MT"/>
              <a:buChar char="•"/>
              <a:tabLst>
                <a:tab pos="469265" algn="l"/>
                <a:tab pos="469900" algn="l"/>
                <a:tab pos="1082040" algn="l"/>
                <a:tab pos="2334895" algn="l"/>
                <a:tab pos="3083560" algn="l"/>
                <a:tab pos="4944110" algn="l"/>
                <a:tab pos="5490210" algn="l"/>
                <a:tab pos="6473190" algn="l"/>
                <a:tab pos="7965440" algn="l"/>
                <a:tab pos="9305290" algn="l"/>
                <a:tab pos="9679940" algn="l"/>
                <a:tab pos="10901045" algn="l"/>
              </a:tabLst>
            </a:pPr>
            <a:r>
              <a:rPr sz="2400" dirty="0">
                <a:latin typeface="Times New Roman"/>
                <a:cs typeface="Times New Roman"/>
              </a:rPr>
              <a:t>The	pre</a:t>
            </a:r>
            <a:r>
              <a:rPr sz="2400" spc="-15" dirty="0">
                <a:latin typeface="Times New Roman"/>
                <a:cs typeface="Times New Roman"/>
              </a:rPr>
              <a:t>d</a:t>
            </a:r>
            <a:r>
              <a:rPr sz="2400" dirty="0">
                <a:latin typeface="Times New Roman"/>
                <a:cs typeface="Times New Roman"/>
              </a:rPr>
              <a:t>ic</a:t>
            </a:r>
            <a:r>
              <a:rPr sz="2400" spc="-15" dirty="0">
                <a:latin typeface="Times New Roman"/>
                <a:cs typeface="Times New Roman"/>
              </a:rPr>
              <a:t>a</a:t>
            </a:r>
            <a:r>
              <a:rPr sz="2400" dirty="0">
                <a:latin typeface="Times New Roman"/>
                <a:cs typeface="Times New Roman"/>
              </a:rPr>
              <a:t>te	lo</a:t>
            </a:r>
            <a:r>
              <a:rPr sz="2400" spc="-10" dirty="0">
                <a:latin typeface="Times New Roman"/>
                <a:cs typeface="Times New Roman"/>
              </a:rPr>
              <a:t>g</a:t>
            </a:r>
            <a:r>
              <a:rPr sz="2400" dirty="0">
                <a:latin typeface="Times New Roman"/>
                <a:cs typeface="Times New Roman"/>
              </a:rPr>
              <a:t>ic	re</a:t>
            </a:r>
            <a:r>
              <a:rPr sz="2400" spc="-20" dirty="0">
                <a:latin typeface="Times New Roman"/>
                <a:cs typeface="Times New Roman"/>
              </a:rPr>
              <a:t>p</a:t>
            </a:r>
            <a:r>
              <a:rPr sz="2400" dirty="0">
                <a:latin typeface="Times New Roman"/>
                <a:cs typeface="Times New Roman"/>
              </a:rPr>
              <a:t>re</a:t>
            </a:r>
            <a:r>
              <a:rPr sz="2400" spc="-5" dirty="0">
                <a:latin typeface="Times New Roman"/>
                <a:cs typeface="Times New Roman"/>
              </a:rPr>
              <a:t>se</a:t>
            </a:r>
            <a:r>
              <a:rPr sz="2400" spc="-15" dirty="0">
                <a:latin typeface="Times New Roman"/>
                <a:cs typeface="Times New Roman"/>
              </a:rPr>
              <a:t>n</a:t>
            </a:r>
            <a:r>
              <a:rPr sz="2400" dirty="0">
                <a:latin typeface="Times New Roman"/>
                <a:cs typeface="Times New Roman"/>
              </a:rPr>
              <a:t>ta</a:t>
            </a:r>
            <a:r>
              <a:rPr sz="2400" spc="-15" dirty="0">
                <a:latin typeface="Times New Roman"/>
                <a:cs typeface="Times New Roman"/>
              </a:rPr>
              <a:t>t</a:t>
            </a:r>
            <a:r>
              <a:rPr sz="2400" dirty="0">
                <a:latin typeface="Times New Roman"/>
                <a:cs typeface="Times New Roman"/>
              </a:rPr>
              <a:t>ion	</a:t>
            </a:r>
            <a:r>
              <a:rPr sz="2400" spc="-5" dirty="0">
                <a:latin typeface="Times New Roman"/>
                <a:cs typeface="Times New Roman"/>
              </a:rPr>
              <a:t>has</a:t>
            </a:r>
            <a:r>
              <a:rPr sz="2400" dirty="0">
                <a:latin typeface="Times New Roman"/>
                <a:cs typeface="Times New Roman"/>
              </a:rPr>
              <a:t>	gre</a:t>
            </a:r>
            <a:r>
              <a:rPr sz="2400" spc="-10" dirty="0">
                <a:latin typeface="Times New Roman"/>
                <a:cs typeface="Times New Roman"/>
              </a:rPr>
              <a:t>a</a:t>
            </a:r>
            <a:r>
              <a:rPr sz="2400" dirty="0">
                <a:latin typeface="Times New Roman"/>
                <a:cs typeface="Times New Roman"/>
              </a:rPr>
              <a:t>ter	advanta</a:t>
            </a:r>
            <a:r>
              <a:rPr sz="2400" spc="-15" dirty="0">
                <a:latin typeface="Times New Roman"/>
                <a:cs typeface="Times New Roman"/>
              </a:rPr>
              <a:t>g</a:t>
            </a:r>
            <a:r>
              <a:rPr sz="2400" spc="-5" dirty="0">
                <a:latin typeface="Times New Roman"/>
                <a:cs typeface="Times New Roman"/>
              </a:rPr>
              <a:t>es</a:t>
            </a:r>
            <a:r>
              <a:rPr sz="2400" dirty="0">
                <a:latin typeface="Times New Roman"/>
                <a:cs typeface="Times New Roman"/>
              </a:rPr>
              <a:t>	co</a:t>
            </a:r>
            <a:r>
              <a:rPr sz="2400" spc="-20" dirty="0">
                <a:latin typeface="Times New Roman"/>
                <a:cs typeface="Times New Roman"/>
              </a:rPr>
              <a:t>m</a:t>
            </a:r>
            <a:r>
              <a:rPr sz="2400" dirty="0">
                <a:latin typeface="Times New Roman"/>
                <a:cs typeface="Times New Roman"/>
              </a:rPr>
              <a:t>pared	</a:t>
            </a:r>
            <a:r>
              <a:rPr sz="2400" spc="-10" dirty="0">
                <a:latin typeface="Times New Roman"/>
                <a:cs typeface="Times New Roman"/>
              </a:rPr>
              <a:t>t</a:t>
            </a:r>
            <a:r>
              <a:rPr sz="2400" dirty="0">
                <a:latin typeface="Times New Roman"/>
                <a:cs typeface="Times New Roman"/>
              </a:rPr>
              <a:t>o	se</a:t>
            </a:r>
            <a:r>
              <a:rPr sz="2400" spc="-15" dirty="0">
                <a:latin typeface="Times New Roman"/>
                <a:cs typeface="Times New Roman"/>
              </a:rPr>
              <a:t>m</a:t>
            </a:r>
            <a:r>
              <a:rPr sz="2400" dirty="0">
                <a:latin typeface="Times New Roman"/>
                <a:cs typeface="Times New Roman"/>
              </a:rPr>
              <a:t>an</a:t>
            </a:r>
            <a:r>
              <a:rPr sz="2400" spc="5" dirty="0">
                <a:latin typeface="Times New Roman"/>
                <a:cs typeface="Times New Roman"/>
              </a:rPr>
              <a:t>t</a:t>
            </a:r>
            <a:r>
              <a:rPr sz="2400" dirty="0">
                <a:latin typeface="Times New Roman"/>
                <a:cs typeface="Times New Roman"/>
              </a:rPr>
              <a:t>ic	net  </a:t>
            </a:r>
            <a:r>
              <a:rPr sz="2400" spc="-5" dirty="0">
                <a:latin typeface="Times New Roman"/>
                <a:cs typeface="Times New Roman"/>
              </a:rPr>
              <a:t>representation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as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it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can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express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general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propositions,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in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addition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to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simple</a:t>
            </a:r>
            <a:r>
              <a:rPr sz="2400" dirty="0">
                <a:latin typeface="Times New Roman"/>
                <a:cs typeface="Times New Roman"/>
              </a:rPr>
              <a:t> assertions.</a:t>
            </a:r>
            <a:endParaRPr sz="2400">
              <a:latin typeface="Times New Roman"/>
              <a:cs typeface="Times New Roman"/>
            </a:endParaRPr>
          </a:p>
          <a:p>
            <a:pPr marL="469265" marR="5080" indent="-457200">
              <a:lnSpc>
                <a:spcPct val="150000"/>
              </a:lnSpc>
              <a:spcBef>
                <a:spcPts val="25"/>
              </a:spcBef>
              <a:buFont typeface="Arial MT"/>
              <a:buChar char="•"/>
              <a:tabLst>
                <a:tab pos="469265" algn="l"/>
                <a:tab pos="469900" algn="l"/>
                <a:tab pos="1028700" algn="l"/>
                <a:tab pos="2272665" algn="l"/>
                <a:tab pos="2780030" algn="l"/>
                <a:tab pos="3964304" algn="l"/>
                <a:tab pos="4812030" algn="l"/>
                <a:tab pos="5589270" algn="l"/>
                <a:tab pos="6012815" algn="l"/>
                <a:tab pos="6807200" algn="l"/>
                <a:tab pos="7180580" algn="l"/>
                <a:tab pos="8431530" algn="l"/>
                <a:tab pos="8853805" algn="l"/>
                <a:tab pos="9699625" algn="l"/>
                <a:tab pos="11038205" algn="l"/>
              </a:tabLst>
            </a:pPr>
            <a:r>
              <a:rPr sz="2400" spc="-5" dirty="0">
                <a:latin typeface="Times New Roman"/>
                <a:cs typeface="Times New Roman"/>
              </a:rPr>
              <a:t>For	exa</a:t>
            </a:r>
            <a:r>
              <a:rPr sz="2400" spc="-15" dirty="0">
                <a:latin typeface="Times New Roman"/>
                <a:cs typeface="Times New Roman"/>
              </a:rPr>
              <a:t>m</a:t>
            </a:r>
            <a:r>
              <a:rPr sz="2400" dirty="0">
                <a:latin typeface="Times New Roman"/>
                <a:cs typeface="Times New Roman"/>
              </a:rPr>
              <a:t>ple,	t</a:t>
            </a:r>
            <a:r>
              <a:rPr sz="2400" spc="-10" dirty="0">
                <a:latin typeface="Times New Roman"/>
                <a:cs typeface="Times New Roman"/>
              </a:rPr>
              <a:t>h</a:t>
            </a:r>
            <a:r>
              <a:rPr sz="2400" dirty="0">
                <a:latin typeface="Times New Roman"/>
                <a:cs typeface="Times New Roman"/>
              </a:rPr>
              <a:t>e	</a:t>
            </a:r>
            <a:r>
              <a:rPr sz="2400" spc="-5" dirty="0">
                <a:latin typeface="Times New Roman"/>
                <a:cs typeface="Times New Roman"/>
              </a:rPr>
              <a:t>se</a:t>
            </a:r>
            <a:r>
              <a:rPr sz="2400" spc="-15" dirty="0">
                <a:latin typeface="Times New Roman"/>
                <a:cs typeface="Times New Roman"/>
              </a:rPr>
              <a:t>n</a:t>
            </a:r>
            <a:r>
              <a:rPr sz="2400" dirty="0">
                <a:latin typeface="Times New Roman"/>
                <a:cs typeface="Times New Roman"/>
              </a:rPr>
              <a:t>tence	“John	</a:t>
            </a:r>
            <a:r>
              <a:rPr sz="2400" spc="-15" dirty="0">
                <a:latin typeface="Times New Roman"/>
                <a:cs typeface="Times New Roman"/>
              </a:rPr>
              <a:t>g</a:t>
            </a:r>
            <a:r>
              <a:rPr sz="2400" dirty="0">
                <a:latin typeface="Times New Roman"/>
                <a:cs typeface="Times New Roman"/>
              </a:rPr>
              <a:t>iv</a:t>
            </a:r>
            <a:r>
              <a:rPr sz="2400" spc="5" dirty="0">
                <a:latin typeface="Times New Roman"/>
                <a:cs typeface="Times New Roman"/>
              </a:rPr>
              <a:t>e</a:t>
            </a:r>
            <a:r>
              <a:rPr sz="2400" spc="-5" dirty="0">
                <a:latin typeface="Times New Roman"/>
                <a:cs typeface="Times New Roman"/>
              </a:rPr>
              <a:t>s</a:t>
            </a:r>
            <a:r>
              <a:rPr sz="2400" dirty="0">
                <a:latin typeface="Times New Roman"/>
                <a:cs typeface="Times New Roman"/>
              </a:rPr>
              <a:t>	an	ap</a:t>
            </a:r>
            <a:r>
              <a:rPr sz="2400" spc="-10" dirty="0">
                <a:latin typeface="Times New Roman"/>
                <a:cs typeface="Times New Roman"/>
              </a:rPr>
              <a:t>p</a:t>
            </a:r>
            <a:r>
              <a:rPr sz="2400" dirty="0">
                <a:latin typeface="Times New Roman"/>
                <a:cs typeface="Times New Roman"/>
              </a:rPr>
              <a:t>le	</a:t>
            </a:r>
            <a:r>
              <a:rPr sz="2400" spc="5" dirty="0">
                <a:latin typeface="Times New Roman"/>
                <a:cs typeface="Times New Roman"/>
              </a:rPr>
              <a:t>t</a:t>
            </a:r>
            <a:r>
              <a:rPr sz="2400" dirty="0">
                <a:latin typeface="Times New Roman"/>
                <a:cs typeface="Times New Roman"/>
              </a:rPr>
              <a:t>o	e</a:t>
            </a:r>
            <a:r>
              <a:rPr sz="2400" spc="-10" dirty="0">
                <a:latin typeface="Times New Roman"/>
                <a:cs typeface="Times New Roman"/>
              </a:rPr>
              <a:t>v</a:t>
            </a:r>
            <a:r>
              <a:rPr sz="2400" dirty="0">
                <a:latin typeface="Times New Roman"/>
                <a:cs typeface="Times New Roman"/>
              </a:rPr>
              <a:t>e</a:t>
            </a:r>
            <a:r>
              <a:rPr sz="2400" spc="5" dirty="0">
                <a:latin typeface="Times New Roman"/>
                <a:cs typeface="Times New Roman"/>
              </a:rPr>
              <a:t>r</a:t>
            </a:r>
            <a:r>
              <a:rPr sz="2400" dirty="0">
                <a:latin typeface="Times New Roman"/>
                <a:cs typeface="Times New Roman"/>
              </a:rPr>
              <a:t>y</a:t>
            </a:r>
            <a:r>
              <a:rPr sz="2400" spc="-15" dirty="0">
                <a:latin typeface="Times New Roman"/>
                <a:cs typeface="Times New Roman"/>
              </a:rPr>
              <a:t>o</a:t>
            </a:r>
            <a:r>
              <a:rPr sz="2400" dirty="0">
                <a:latin typeface="Times New Roman"/>
                <a:cs typeface="Times New Roman"/>
              </a:rPr>
              <a:t>ne	he	l</a:t>
            </a:r>
            <a:r>
              <a:rPr sz="2400" spc="5" dirty="0">
                <a:latin typeface="Times New Roman"/>
                <a:cs typeface="Times New Roman"/>
              </a:rPr>
              <a:t>i</a:t>
            </a:r>
            <a:r>
              <a:rPr sz="2400" spc="-15" dirty="0">
                <a:latin typeface="Times New Roman"/>
                <a:cs typeface="Times New Roman"/>
              </a:rPr>
              <a:t>k</a:t>
            </a:r>
            <a:r>
              <a:rPr sz="2400" dirty="0">
                <a:latin typeface="Times New Roman"/>
                <a:cs typeface="Times New Roman"/>
              </a:rPr>
              <a:t>es”	exp</a:t>
            </a:r>
            <a:r>
              <a:rPr sz="2400" spc="5" dirty="0">
                <a:latin typeface="Times New Roman"/>
                <a:cs typeface="Times New Roman"/>
              </a:rPr>
              <a:t>r</a:t>
            </a:r>
            <a:r>
              <a:rPr sz="2400" spc="-5" dirty="0">
                <a:latin typeface="Times New Roman"/>
                <a:cs typeface="Times New Roman"/>
              </a:rPr>
              <a:t>es</a:t>
            </a:r>
            <a:r>
              <a:rPr sz="2400" dirty="0">
                <a:latin typeface="Times New Roman"/>
                <a:cs typeface="Times New Roman"/>
              </a:rPr>
              <a:t>sed	</a:t>
            </a:r>
            <a:r>
              <a:rPr sz="2400" spc="-10" dirty="0">
                <a:latin typeface="Times New Roman"/>
                <a:cs typeface="Times New Roman"/>
              </a:rPr>
              <a:t>in  </a:t>
            </a:r>
            <a:r>
              <a:rPr sz="2400" dirty="0">
                <a:latin typeface="Times New Roman"/>
                <a:cs typeface="Times New Roman"/>
              </a:rPr>
              <a:t>predicate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logic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by the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clause:</a:t>
            </a:r>
            <a:endParaRPr sz="2400">
              <a:latin typeface="Times New Roman"/>
              <a:cs typeface="Times New Roman"/>
            </a:endParaRPr>
          </a:p>
          <a:p>
            <a:pPr marL="469265">
              <a:lnSpc>
                <a:spcPct val="100000"/>
              </a:lnSpc>
              <a:spcBef>
                <a:spcPts val="1840"/>
              </a:spcBef>
            </a:pPr>
            <a:r>
              <a:rPr sz="2400" b="1" dirty="0">
                <a:latin typeface="Times New Roman"/>
                <a:cs typeface="Times New Roman"/>
              </a:rPr>
              <a:t>give(john,</a:t>
            </a:r>
            <a:r>
              <a:rPr sz="2400" b="1" spc="-2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X,</a:t>
            </a:r>
            <a:r>
              <a:rPr sz="2400" b="1" spc="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apple)</a:t>
            </a:r>
            <a:r>
              <a:rPr sz="2400" b="1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Wingdings"/>
                <a:cs typeface="Wingdings"/>
              </a:rPr>
              <a:t>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likes(john,</a:t>
            </a:r>
            <a:r>
              <a:rPr sz="2400" b="1" spc="-30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X).</a:t>
            </a:r>
            <a:endParaRPr sz="2400">
              <a:latin typeface="Times New Roman"/>
              <a:cs typeface="Times New Roman"/>
            </a:endParaRPr>
          </a:p>
          <a:p>
            <a:pPr marL="469265">
              <a:lnSpc>
                <a:spcPct val="100000"/>
              </a:lnSpc>
              <a:spcBef>
                <a:spcPts val="1835"/>
              </a:spcBef>
            </a:pPr>
            <a:r>
              <a:rPr sz="2400" spc="-5" dirty="0">
                <a:latin typeface="Times New Roman"/>
                <a:cs typeface="Times New Roman"/>
              </a:rPr>
              <a:t>Here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the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symbol</a:t>
            </a:r>
            <a:r>
              <a:rPr sz="2400" spc="1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X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is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 variable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representing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any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individual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pc="-5" dirty="0"/>
              <a:t>24</a:t>
            </a:fld>
            <a:endParaRPr spc="-5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46938" y="21844"/>
            <a:ext cx="11287760" cy="5584825"/>
          </a:xfrm>
          <a:prstGeom prst="rect">
            <a:avLst/>
          </a:prstGeom>
        </p:spPr>
        <p:txBody>
          <a:bodyPr vert="horz" wrap="square" lIns="0" tIns="180340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1420"/>
              </a:spcBef>
            </a:pPr>
            <a:r>
              <a:rPr sz="2400" b="1" spc="-5" dirty="0">
                <a:latin typeface="Times New Roman"/>
                <a:cs typeface="Times New Roman"/>
              </a:rPr>
              <a:t>Extended </a:t>
            </a:r>
            <a:r>
              <a:rPr sz="2400" b="1" dirty="0">
                <a:latin typeface="Times New Roman"/>
                <a:cs typeface="Times New Roman"/>
              </a:rPr>
              <a:t>Semantic</a:t>
            </a:r>
            <a:r>
              <a:rPr sz="2400" b="1" spc="-1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Networks</a:t>
            </a:r>
            <a:r>
              <a:rPr sz="2400" b="1" spc="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for</a:t>
            </a:r>
            <a:r>
              <a:rPr sz="2400" b="1" spc="-4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KR</a:t>
            </a:r>
            <a:endParaRPr sz="2400">
              <a:latin typeface="Times New Roman"/>
              <a:cs typeface="Times New Roman"/>
            </a:endParaRPr>
          </a:p>
          <a:p>
            <a:pPr marL="469265" marR="6985" indent="-457200" algn="just">
              <a:lnSpc>
                <a:spcPts val="4320"/>
              </a:lnSpc>
              <a:spcBef>
                <a:spcPts val="265"/>
              </a:spcBef>
              <a:buFont typeface="Arial MT"/>
              <a:buChar char="•"/>
              <a:tabLst>
                <a:tab pos="469900" algn="l"/>
              </a:tabLst>
            </a:pPr>
            <a:r>
              <a:rPr sz="2400" spc="-5" dirty="0">
                <a:latin typeface="Times New Roman"/>
                <a:cs typeface="Times New Roman"/>
              </a:rPr>
              <a:t>Despite all </a:t>
            </a:r>
            <a:r>
              <a:rPr sz="2400" dirty="0">
                <a:latin typeface="Times New Roman"/>
                <a:cs typeface="Times New Roman"/>
              </a:rPr>
              <a:t>the </a:t>
            </a:r>
            <a:r>
              <a:rPr sz="2400" spc="-5" dirty="0">
                <a:latin typeface="Times New Roman"/>
                <a:cs typeface="Times New Roman"/>
              </a:rPr>
              <a:t>advantages, it </a:t>
            </a:r>
            <a:r>
              <a:rPr sz="2400" dirty="0">
                <a:latin typeface="Times New Roman"/>
                <a:cs typeface="Times New Roman"/>
              </a:rPr>
              <a:t>is </a:t>
            </a:r>
            <a:r>
              <a:rPr sz="2400" spc="-5" dirty="0">
                <a:latin typeface="Times New Roman"/>
                <a:cs typeface="Times New Roman"/>
              </a:rPr>
              <a:t>not convenient </a:t>
            </a:r>
            <a:r>
              <a:rPr sz="2400" dirty="0">
                <a:latin typeface="Times New Roman"/>
                <a:cs typeface="Times New Roman"/>
              </a:rPr>
              <a:t>to add </a:t>
            </a:r>
            <a:r>
              <a:rPr sz="2400" spc="-10" dirty="0">
                <a:latin typeface="Times New Roman"/>
                <a:cs typeface="Times New Roman"/>
              </a:rPr>
              <a:t>new </a:t>
            </a:r>
            <a:r>
              <a:rPr sz="2400" spc="-5" dirty="0">
                <a:latin typeface="Times New Roman"/>
                <a:cs typeface="Times New Roman"/>
              </a:rPr>
              <a:t>information </a:t>
            </a:r>
            <a:r>
              <a:rPr sz="2400" dirty="0">
                <a:latin typeface="Times New Roman"/>
                <a:cs typeface="Times New Roman"/>
              </a:rPr>
              <a:t>in an </a:t>
            </a:r>
            <a:r>
              <a:rPr sz="2400" spc="-5" dirty="0">
                <a:latin typeface="Times New Roman"/>
                <a:cs typeface="Times New Roman"/>
              </a:rPr>
              <a:t>n-ary 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representation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 Predicate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Logic</a:t>
            </a:r>
            <a:endParaRPr sz="2400">
              <a:latin typeface="Times New Roman"/>
              <a:cs typeface="Times New Roman"/>
            </a:endParaRPr>
          </a:p>
          <a:p>
            <a:pPr marL="469265" marR="5080" indent="-457200" algn="just">
              <a:lnSpc>
                <a:spcPct val="150000"/>
              </a:lnSpc>
              <a:spcBef>
                <a:spcPts val="25"/>
              </a:spcBef>
              <a:buFont typeface="Arial MT"/>
              <a:buChar char="•"/>
              <a:tabLst>
                <a:tab pos="469900" algn="l"/>
              </a:tabLst>
            </a:pPr>
            <a:r>
              <a:rPr sz="2400" spc="-15" dirty="0">
                <a:latin typeface="Times New Roman"/>
                <a:cs typeface="Times New Roman"/>
              </a:rPr>
              <a:t>Further, </a:t>
            </a:r>
            <a:r>
              <a:rPr sz="2400" dirty="0">
                <a:latin typeface="Times New Roman"/>
                <a:cs typeface="Times New Roman"/>
              </a:rPr>
              <a:t>a clause in logic </a:t>
            </a:r>
            <a:r>
              <a:rPr sz="2400" spc="-5" dirty="0">
                <a:latin typeface="Times New Roman"/>
                <a:cs typeface="Times New Roman"/>
              </a:rPr>
              <a:t>can have </a:t>
            </a:r>
            <a:r>
              <a:rPr sz="2400" dirty="0">
                <a:latin typeface="Times New Roman"/>
                <a:cs typeface="Times New Roman"/>
              </a:rPr>
              <a:t>several </a:t>
            </a:r>
            <a:r>
              <a:rPr sz="2400" spc="-5" dirty="0">
                <a:latin typeface="Times New Roman"/>
                <a:cs typeface="Times New Roman"/>
              </a:rPr>
              <a:t>conditions, all </a:t>
            </a:r>
            <a:r>
              <a:rPr sz="2400" dirty="0">
                <a:latin typeface="Times New Roman"/>
                <a:cs typeface="Times New Roman"/>
              </a:rPr>
              <a:t>of which must </a:t>
            </a:r>
            <a:r>
              <a:rPr sz="2400" spc="-5" dirty="0">
                <a:latin typeface="Times New Roman"/>
                <a:cs typeface="Times New Roman"/>
              </a:rPr>
              <a:t>hold </a:t>
            </a:r>
            <a:r>
              <a:rPr sz="2400" dirty="0">
                <a:latin typeface="Times New Roman"/>
                <a:cs typeface="Times New Roman"/>
              </a:rPr>
              <a:t>for the 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conclusion </a:t>
            </a:r>
            <a:r>
              <a:rPr sz="2400" spc="-5" dirty="0">
                <a:latin typeface="Times New Roman"/>
                <a:cs typeface="Times New Roman"/>
              </a:rPr>
              <a:t>to </a:t>
            </a:r>
            <a:r>
              <a:rPr sz="2400" dirty="0">
                <a:latin typeface="Times New Roman"/>
                <a:cs typeface="Times New Roman"/>
              </a:rPr>
              <a:t>be true </a:t>
            </a:r>
            <a:r>
              <a:rPr sz="2400" spc="-5" dirty="0">
                <a:latin typeface="Times New Roman"/>
                <a:cs typeface="Times New Roman"/>
              </a:rPr>
              <a:t>and </a:t>
            </a:r>
            <a:r>
              <a:rPr sz="2400" dirty="0">
                <a:latin typeface="Times New Roman"/>
                <a:cs typeface="Times New Roman"/>
              </a:rPr>
              <a:t>can </a:t>
            </a:r>
            <a:r>
              <a:rPr sz="2400" spc="-5" dirty="0">
                <a:latin typeface="Times New Roman"/>
                <a:cs typeface="Times New Roman"/>
              </a:rPr>
              <a:t>have several alternative conclusions, at least </a:t>
            </a:r>
            <a:r>
              <a:rPr sz="2400" dirty="0">
                <a:latin typeface="Times New Roman"/>
                <a:cs typeface="Times New Roman"/>
              </a:rPr>
              <a:t>one of </a:t>
            </a:r>
            <a:r>
              <a:rPr sz="2400" spc="-5" dirty="0">
                <a:latin typeface="Times New Roman"/>
                <a:cs typeface="Times New Roman"/>
              </a:rPr>
              <a:t>which 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must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hold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if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all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conditions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are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true</a:t>
            </a:r>
            <a:endParaRPr sz="2400">
              <a:latin typeface="Times New Roman"/>
              <a:cs typeface="Times New Roman"/>
            </a:endParaRPr>
          </a:p>
          <a:p>
            <a:pPr marL="469265" marR="7620" indent="-457200" algn="just">
              <a:lnSpc>
                <a:spcPct val="150000"/>
              </a:lnSpc>
              <a:spcBef>
                <a:spcPts val="400"/>
              </a:spcBef>
              <a:buFont typeface="Arial MT"/>
              <a:buChar char="•"/>
              <a:tabLst>
                <a:tab pos="469900" algn="l"/>
              </a:tabLst>
            </a:pPr>
            <a:r>
              <a:rPr sz="2400" dirty="0">
                <a:latin typeface="Times New Roman"/>
                <a:cs typeface="Times New Roman"/>
              </a:rPr>
              <a:t>In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conventional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semantic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network,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we</a:t>
            </a:r>
            <a:r>
              <a:rPr sz="2400" dirty="0">
                <a:latin typeface="Times New Roman"/>
                <a:cs typeface="Times New Roman"/>
              </a:rPr>
              <a:t> cannot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express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clausal</a:t>
            </a:r>
            <a:r>
              <a:rPr sz="2400" dirty="0">
                <a:latin typeface="Times New Roman"/>
                <a:cs typeface="Times New Roman"/>
              </a:rPr>
              <a:t> form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logic.</a:t>
            </a:r>
            <a:r>
              <a:rPr sz="2400" spc="600" dirty="0">
                <a:latin typeface="Times New Roman"/>
                <a:cs typeface="Times New Roman"/>
              </a:rPr>
              <a:t> </a:t>
            </a:r>
            <a:r>
              <a:rPr sz="2400" spc="-170" dirty="0">
                <a:latin typeface="Times New Roman"/>
                <a:cs typeface="Times New Roman"/>
              </a:rPr>
              <a:t>To </a:t>
            </a:r>
            <a:r>
              <a:rPr sz="2400" spc="-16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overcome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this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shortcoming,</a:t>
            </a:r>
            <a:r>
              <a:rPr sz="2400" dirty="0">
                <a:latin typeface="Times New Roman"/>
                <a:cs typeface="Times New Roman"/>
              </a:rPr>
              <a:t> R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Kowalski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and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his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colleagues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proposed</a:t>
            </a:r>
            <a:r>
              <a:rPr sz="2400" dirty="0">
                <a:latin typeface="Times New Roman"/>
                <a:cs typeface="Times New Roman"/>
              </a:rPr>
              <a:t> an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Extended </a:t>
            </a:r>
            <a:r>
              <a:rPr sz="2400" spc="-58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Semantic Network(ESNet) </a:t>
            </a:r>
            <a:r>
              <a:rPr sz="2400" dirty="0">
                <a:latin typeface="Times New Roman"/>
                <a:cs typeface="Times New Roman"/>
              </a:rPr>
              <a:t>that </a:t>
            </a:r>
            <a:r>
              <a:rPr sz="2400" spc="-5" dirty="0">
                <a:latin typeface="Times New Roman"/>
                <a:cs typeface="Times New Roman"/>
              </a:rPr>
              <a:t>combines </a:t>
            </a:r>
            <a:r>
              <a:rPr sz="2400" dirty="0">
                <a:latin typeface="Times New Roman"/>
                <a:cs typeface="Times New Roman"/>
              </a:rPr>
              <a:t>the </a:t>
            </a:r>
            <a:r>
              <a:rPr sz="2400" spc="-5" dirty="0">
                <a:latin typeface="Times New Roman"/>
                <a:cs typeface="Times New Roman"/>
              </a:rPr>
              <a:t>advantages </a:t>
            </a:r>
            <a:r>
              <a:rPr sz="2400" dirty="0">
                <a:latin typeface="Times New Roman"/>
                <a:cs typeface="Times New Roman"/>
              </a:rPr>
              <a:t>of both logic and </a:t>
            </a:r>
            <a:r>
              <a:rPr sz="2400" spc="-5" dirty="0">
                <a:latin typeface="Times New Roman"/>
                <a:cs typeface="Times New Roman"/>
              </a:rPr>
              <a:t>semantic 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networks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pc="-5" dirty="0"/>
              <a:t>25</a:t>
            </a:fld>
            <a:endParaRPr spc="-5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46938" y="21844"/>
            <a:ext cx="11285220" cy="5687060"/>
          </a:xfrm>
          <a:prstGeom prst="rect">
            <a:avLst/>
          </a:prstGeom>
        </p:spPr>
        <p:txBody>
          <a:bodyPr vert="horz" wrap="square" lIns="0" tIns="180340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1420"/>
              </a:spcBef>
            </a:pPr>
            <a:r>
              <a:rPr sz="2400" b="1" spc="-5" dirty="0">
                <a:latin typeface="Times New Roman"/>
                <a:cs typeface="Times New Roman"/>
              </a:rPr>
              <a:t>Extended </a:t>
            </a:r>
            <a:r>
              <a:rPr sz="2400" b="1" dirty="0">
                <a:latin typeface="Times New Roman"/>
                <a:cs typeface="Times New Roman"/>
              </a:rPr>
              <a:t>Semantic</a:t>
            </a:r>
            <a:r>
              <a:rPr sz="2400" b="1" spc="-1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Networks</a:t>
            </a:r>
            <a:r>
              <a:rPr sz="2400" b="1" spc="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for</a:t>
            </a:r>
            <a:r>
              <a:rPr sz="2400" b="1" spc="-4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KR</a:t>
            </a:r>
            <a:endParaRPr sz="2400">
              <a:latin typeface="Times New Roman"/>
              <a:cs typeface="Times New Roman"/>
            </a:endParaRPr>
          </a:p>
          <a:p>
            <a:pPr marL="294640" indent="-281940" algn="just">
              <a:lnSpc>
                <a:spcPct val="100000"/>
              </a:lnSpc>
              <a:spcBef>
                <a:spcPts val="1320"/>
              </a:spcBef>
              <a:buFont typeface="Arial MT"/>
              <a:buChar char="•"/>
              <a:tabLst>
                <a:tab pos="294640" algn="l"/>
              </a:tabLst>
            </a:pPr>
            <a:r>
              <a:rPr sz="2400" spc="-5" dirty="0">
                <a:latin typeface="Times New Roman"/>
                <a:cs typeface="Times New Roman"/>
              </a:rPr>
              <a:t>ESNet</a:t>
            </a:r>
            <a:r>
              <a:rPr sz="2400" dirty="0">
                <a:latin typeface="Times New Roman"/>
                <a:cs typeface="Times New Roman"/>
              </a:rPr>
              <a:t> can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be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interpreted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as </a:t>
            </a:r>
            <a:r>
              <a:rPr sz="2400" dirty="0">
                <a:latin typeface="Times New Roman"/>
                <a:cs typeface="Times New Roman"/>
              </a:rPr>
              <a:t>variant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syntax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for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clausal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form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logic</a:t>
            </a:r>
            <a:endParaRPr sz="2400">
              <a:latin typeface="Times New Roman"/>
              <a:cs typeface="Times New Roman"/>
            </a:endParaRPr>
          </a:p>
          <a:p>
            <a:pPr marL="294640" marR="6350" indent="-281940" algn="just">
              <a:lnSpc>
                <a:spcPct val="150100"/>
              </a:lnSpc>
              <a:spcBef>
                <a:spcPts val="409"/>
              </a:spcBef>
              <a:buFont typeface="Arial MT"/>
              <a:buChar char="•"/>
              <a:tabLst>
                <a:tab pos="294640" algn="l"/>
              </a:tabLst>
            </a:pPr>
            <a:r>
              <a:rPr sz="2400" dirty="0">
                <a:latin typeface="Times New Roman"/>
                <a:cs typeface="Times New Roman"/>
              </a:rPr>
              <a:t>It </a:t>
            </a:r>
            <a:r>
              <a:rPr sz="2400" spc="-5" dirty="0">
                <a:latin typeface="Times New Roman"/>
                <a:cs typeface="Times New Roman"/>
              </a:rPr>
              <a:t>has the </a:t>
            </a:r>
            <a:r>
              <a:rPr sz="2400" spc="-10" dirty="0">
                <a:latin typeface="Times New Roman"/>
                <a:cs typeface="Times New Roman"/>
              </a:rPr>
              <a:t>same </a:t>
            </a:r>
            <a:r>
              <a:rPr sz="2400" spc="-5" dirty="0">
                <a:latin typeface="Times New Roman"/>
                <a:cs typeface="Times New Roman"/>
              </a:rPr>
              <a:t>expressive </a:t>
            </a:r>
            <a:r>
              <a:rPr sz="2400" dirty="0">
                <a:latin typeface="Times New Roman"/>
                <a:cs typeface="Times New Roman"/>
              </a:rPr>
              <a:t>power </a:t>
            </a:r>
            <a:r>
              <a:rPr sz="2400" spc="-5" dirty="0">
                <a:latin typeface="Times New Roman"/>
                <a:cs typeface="Times New Roman"/>
              </a:rPr>
              <a:t>as that </a:t>
            </a:r>
            <a:r>
              <a:rPr sz="2400" dirty="0">
                <a:latin typeface="Times New Roman"/>
                <a:cs typeface="Times New Roman"/>
              </a:rPr>
              <a:t>of </a:t>
            </a:r>
            <a:r>
              <a:rPr sz="2400" spc="-5" dirty="0">
                <a:latin typeface="Times New Roman"/>
                <a:cs typeface="Times New Roman"/>
              </a:rPr>
              <a:t>predicate logic </a:t>
            </a:r>
            <a:r>
              <a:rPr sz="2400" dirty="0">
                <a:latin typeface="Times New Roman"/>
                <a:cs typeface="Times New Roman"/>
              </a:rPr>
              <a:t>with </a:t>
            </a:r>
            <a:r>
              <a:rPr sz="2400" spc="-5" dirty="0">
                <a:latin typeface="Times New Roman"/>
                <a:cs typeface="Times New Roman"/>
              </a:rPr>
              <a:t>well defined semantics, </a:t>
            </a:r>
            <a:r>
              <a:rPr sz="2400" dirty="0">
                <a:latin typeface="Times New Roman"/>
                <a:cs typeface="Times New Roman"/>
              </a:rPr>
              <a:t> inference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rules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and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procedural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interpretation</a:t>
            </a:r>
            <a:endParaRPr sz="2400">
              <a:latin typeface="Times New Roman"/>
              <a:cs typeface="Times New Roman"/>
            </a:endParaRPr>
          </a:p>
          <a:p>
            <a:pPr marL="294640" marR="6350" indent="-281940" algn="just">
              <a:lnSpc>
                <a:spcPct val="150000"/>
              </a:lnSpc>
              <a:spcBef>
                <a:spcPts val="395"/>
              </a:spcBef>
              <a:buFont typeface="Arial MT"/>
              <a:buChar char="•"/>
              <a:tabLst>
                <a:tab pos="294640" algn="l"/>
              </a:tabLst>
            </a:pPr>
            <a:r>
              <a:rPr sz="2400" dirty="0">
                <a:latin typeface="Times New Roman"/>
                <a:cs typeface="Times New Roman"/>
              </a:rPr>
              <a:t>It </a:t>
            </a:r>
            <a:r>
              <a:rPr sz="2400" spc="-5" dirty="0">
                <a:latin typeface="Times New Roman"/>
                <a:cs typeface="Times New Roman"/>
              </a:rPr>
              <a:t>also incorporates </a:t>
            </a:r>
            <a:r>
              <a:rPr sz="2400" dirty="0">
                <a:latin typeface="Times New Roman"/>
                <a:cs typeface="Times New Roman"/>
              </a:rPr>
              <a:t>the advantages of using </a:t>
            </a:r>
            <a:r>
              <a:rPr sz="2400" b="1" dirty="0">
                <a:latin typeface="Times New Roman"/>
                <a:cs typeface="Times New Roman"/>
              </a:rPr>
              <a:t>binary </a:t>
            </a:r>
            <a:r>
              <a:rPr sz="2400" b="1" spc="-10" dirty="0">
                <a:latin typeface="Times New Roman"/>
                <a:cs typeface="Times New Roman"/>
              </a:rPr>
              <a:t>relation </a:t>
            </a:r>
            <a:r>
              <a:rPr sz="2400" spc="-5" dirty="0">
                <a:latin typeface="Times New Roman"/>
                <a:cs typeface="Times New Roman"/>
              </a:rPr>
              <a:t>as </a:t>
            </a:r>
            <a:r>
              <a:rPr sz="2400" dirty="0">
                <a:latin typeface="Times New Roman"/>
                <a:cs typeface="Times New Roman"/>
              </a:rPr>
              <a:t>in </a:t>
            </a:r>
            <a:r>
              <a:rPr sz="2400" spc="-5" dirty="0">
                <a:latin typeface="Times New Roman"/>
                <a:cs typeface="Times New Roman"/>
              </a:rPr>
              <a:t>Semantic Network </a:t>
            </a:r>
            <a:r>
              <a:rPr sz="2400" dirty="0">
                <a:latin typeface="Times New Roman"/>
                <a:cs typeface="Times New Roman"/>
              </a:rPr>
              <a:t> rather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than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n-ary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relations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logic</a:t>
            </a:r>
            <a:endParaRPr sz="2400">
              <a:latin typeface="Times New Roman"/>
              <a:cs typeface="Times New Roman"/>
            </a:endParaRPr>
          </a:p>
          <a:p>
            <a:pPr marL="294640" indent="-281940" algn="just">
              <a:lnSpc>
                <a:spcPct val="100000"/>
              </a:lnSpc>
              <a:spcBef>
                <a:spcPts val="1840"/>
              </a:spcBef>
              <a:buFont typeface="Arial MT"/>
              <a:buChar char="•"/>
              <a:tabLst>
                <a:tab pos="294640" algn="l"/>
              </a:tabLst>
            </a:pPr>
            <a:r>
              <a:rPr sz="2400" spc="-5" dirty="0">
                <a:latin typeface="Times New Roman"/>
                <a:cs typeface="Times New Roman"/>
              </a:rPr>
              <a:t>ESNet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is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much</a:t>
            </a:r>
            <a:r>
              <a:rPr sz="2400" spc="20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powerful</a:t>
            </a:r>
            <a:r>
              <a:rPr sz="2400" b="1" spc="10" dirty="0">
                <a:latin typeface="Times New Roman"/>
                <a:cs typeface="Times New Roman"/>
              </a:rPr>
              <a:t> </a:t>
            </a:r>
            <a:r>
              <a:rPr sz="2400" b="1" spc="-10" dirty="0">
                <a:latin typeface="Times New Roman"/>
                <a:cs typeface="Times New Roman"/>
              </a:rPr>
              <a:t>representation</a:t>
            </a:r>
            <a:r>
              <a:rPr sz="2400" b="1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as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compared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to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logic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and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semantic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network</a:t>
            </a:r>
            <a:endParaRPr sz="2400">
              <a:latin typeface="Times New Roman"/>
              <a:cs typeface="Times New Roman"/>
            </a:endParaRPr>
          </a:p>
          <a:p>
            <a:pPr marL="294640" marR="5080" indent="-281940" algn="just">
              <a:lnSpc>
                <a:spcPct val="150000"/>
              </a:lnSpc>
              <a:spcBef>
                <a:spcPts val="405"/>
              </a:spcBef>
              <a:buFont typeface="Arial MT"/>
              <a:buChar char="•"/>
              <a:tabLst>
                <a:tab pos="294640" algn="l"/>
              </a:tabLst>
            </a:pPr>
            <a:r>
              <a:rPr sz="2400" dirty="0">
                <a:latin typeface="Times New Roman"/>
                <a:cs typeface="Times New Roman"/>
              </a:rPr>
              <a:t>In </a:t>
            </a:r>
            <a:r>
              <a:rPr sz="2400" spc="-5" dirty="0">
                <a:latin typeface="Times New Roman"/>
                <a:cs typeface="Times New Roman"/>
              </a:rPr>
              <a:t>ESNet, the terms </a:t>
            </a:r>
            <a:r>
              <a:rPr sz="2400" dirty="0">
                <a:latin typeface="Times New Roman"/>
                <a:cs typeface="Times New Roman"/>
              </a:rPr>
              <a:t>are </a:t>
            </a:r>
            <a:r>
              <a:rPr sz="2400" spc="-5" dirty="0">
                <a:latin typeface="Times New Roman"/>
                <a:cs typeface="Times New Roman"/>
              </a:rPr>
              <a:t>represented </a:t>
            </a:r>
            <a:r>
              <a:rPr sz="2400" spc="-10" dirty="0">
                <a:latin typeface="Times New Roman"/>
                <a:cs typeface="Times New Roman"/>
              </a:rPr>
              <a:t>by </a:t>
            </a:r>
            <a:r>
              <a:rPr sz="2400" dirty="0">
                <a:latin typeface="Times New Roman"/>
                <a:cs typeface="Times New Roman"/>
              </a:rPr>
              <a:t>nodes </a:t>
            </a:r>
            <a:r>
              <a:rPr sz="2400" spc="-5" dirty="0">
                <a:latin typeface="Times New Roman"/>
                <a:cs typeface="Times New Roman"/>
              </a:rPr>
              <a:t>similar </a:t>
            </a:r>
            <a:r>
              <a:rPr sz="2400" dirty="0">
                <a:latin typeface="Times New Roman"/>
                <a:cs typeface="Times New Roman"/>
              </a:rPr>
              <a:t>to </a:t>
            </a:r>
            <a:r>
              <a:rPr sz="2400" spc="-5" dirty="0">
                <a:latin typeface="Times New Roman"/>
                <a:cs typeface="Times New Roman"/>
              </a:rPr>
              <a:t>as done </a:t>
            </a:r>
            <a:r>
              <a:rPr sz="2400" dirty="0">
                <a:latin typeface="Times New Roman"/>
                <a:cs typeface="Times New Roman"/>
              </a:rPr>
              <a:t>in </a:t>
            </a:r>
            <a:r>
              <a:rPr sz="2400" spc="-5" dirty="0">
                <a:latin typeface="Times New Roman"/>
                <a:cs typeface="Times New Roman"/>
              </a:rPr>
              <a:t>conventional semantic 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network; constant, variable </a:t>
            </a:r>
            <a:r>
              <a:rPr sz="2400" dirty="0">
                <a:latin typeface="Times New Roman"/>
                <a:cs typeface="Times New Roman"/>
              </a:rPr>
              <a:t>and </a:t>
            </a:r>
            <a:r>
              <a:rPr sz="2400" spc="-5" dirty="0">
                <a:latin typeface="Times New Roman"/>
                <a:cs typeface="Times New Roman"/>
              </a:rPr>
              <a:t>functional terms </a:t>
            </a:r>
            <a:r>
              <a:rPr sz="2400" dirty="0">
                <a:latin typeface="Times New Roman"/>
                <a:cs typeface="Times New Roman"/>
              </a:rPr>
              <a:t>are </a:t>
            </a:r>
            <a:r>
              <a:rPr sz="2400" spc="-5" dirty="0">
                <a:latin typeface="Times New Roman"/>
                <a:cs typeface="Times New Roman"/>
              </a:rPr>
              <a:t>represented </a:t>
            </a:r>
            <a:r>
              <a:rPr sz="2400" dirty="0">
                <a:latin typeface="Times New Roman"/>
                <a:cs typeface="Times New Roman"/>
              </a:rPr>
              <a:t>by </a:t>
            </a:r>
            <a:r>
              <a:rPr sz="2400" b="1" spc="-5" dirty="0">
                <a:latin typeface="Times New Roman"/>
                <a:cs typeface="Times New Roman"/>
              </a:rPr>
              <a:t>constant, variable </a:t>
            </a:r>
            <a:r>
              <a:rPr sz="2400" b="1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and</a:t>
            </a:r>
            <a:r>
              <a:rPr sz="2400" b="1" spc="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functional</a:t>
            </a:r>
            <a:r>
              <a:rPr sz="2400" b="1" spc="-10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nodes</a:t>
            </a:r>
            <a:r>
              <a:rPr sz="2400" spc="-5" dirty="0">
                <a:latin typeface="Times New Roman"/>
                <a:cs typeface="Times New Roman"/>
              </a:rPr>
              <a:t>,</a:t>
            </a:r>
            <a:r>
              <a:rPr sz="2400" dirty="0">
                <a:latin typeface="Times New Roman"/>
                <a:cs typeface="Times New Roman"/>
              </a:rPr>
              <a:t> respectively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pc="-5" dirty="0"/>
              <a:t>26</a:t>
            </a:fld>
            <a:endParaRPr spc="-5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Extended </a:t>
            </a:r>
            <a:r>
              <a:rPr dirty="0"/>
              <a:t>Semantic</a:t>
            </a:r>
            <a:r>
              <a:rPr spc="-15" dirty="0"/>
              <a:t> </a:t>
            </a:r>
            <a:r>
              <a:rPr spc="-5" dirty="0"/>
              <a:t>Networks</a:t>
            </a:r>
            <a:r>
              <a:rPr spc="5" dirty="0"/>
              <a:t> </a:t>
            </a:r>
            <a:r>
              <a:rPr dirty="0"/>
              <a:t>for</a:t>
            </a:r>
            <a:r>
              <a:rPr spc="-50" dirty="0"/>
              <a:t> </a:t>
            </a:r>
            <a:r>
              <a:rPr spc="-5" dirty="0"/>
              <a:t>KR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46938" y="554227"/>
            <a:ext cx="10918825" cy="5205095"/>
          </a:xfrm>
          <a:prstGeom prst="rect">
            <a:avLst/>
          </a:prstGeom>
        </p:spPr>
        <p:txBody>
          <a:bodyPr vert="horz" wrap="square" lIns="0" tIns="6413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50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latin typeface="Times New Roman"/>
                <a:cs typeface="Times New Roman"/>
              </a:rPr>
              <a:t>Binary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predicate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symbols</a:t>
            </a:r>
            <a:r>
              <a:rPr sz="2400" spc="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in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clausal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logic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are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represented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by labels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on arcs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 </a:t>
            </a:r>
            <a:r>
              <a:rPr sz="2400" spc="-5" dirty="0">
                <a:latin typeface="Times New Roman"/>
                <a:cs typeface="Times New Roman"/>
              </a:rPr>
              <a:t>ESNet</a:t>
            </a:r>
            <a:endParaRPr sz="24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409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Times New Roman"/>
                <a:cs typeface="Times New Roman"/>
              </a:rPr>
              <a:t>An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atom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form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likes(John,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Mary)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can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be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represented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as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below:</a:t>
            </a:r>
            <a:endParaRPr sz="2400">
              <a:latin typeface="Times New Roman"/>
              <a:cs typeface="Times New Roman"/>
            </a:endParaRPr>
          </a:p>
          <a:p>
            <a:pPr marR="1413510" algn="ctr">
              <a:lnSpc>
                <a:spcPct val="100000"/>
              </a:lnSpc>
              <a:spcBef>
                <a:spcPts val="400"/>
              </a:spcBef>
            </a:pPr>
            <a:r>
              <a:rPr sz="2000" spc="-5" dirty="0">
                <a:latin typeface="Times New Roman"/>
                <a:cs typeface="Times New Roman"/>
              </a:rPr>
              <a:t>likes</a:t>
            </a:r>
            <a:endParaRPr sz="2000">
              <a:latin typeface="Times New Roman"/>
              <a:cs typeface="Times New Roman"/>
            </a:endParaRPr>
          </a:p>
          <a:p>
            <a:pPr marR="1231900" algn="ctr">
              <a:lnSpc>
                <a:spcPct val="100000"/>
              </a:lnSpc>
              <a:spcBef>
                <a:spcPts val="475"/>
              </a:spcBef>
              <a:tabLst>
                <a:tab pos="3810000" algn="l"/>
              </a:tabLst>
            </a:pPr>
            <a:r>
              <a:rPr sz="2400" spc="-5" dirty="0">
                <a:latin typeface="Times New Roman"/>
                <a:cs typeface="Times New Roman"/>
              </a:rPr>
              <a:t>John	</a:t>
            </a:r>
            <a:r>
              <a:rPr sz="2400" dirty="0">
                <a:latin typeface="Times New Roman"/>
                <a:cs typeface="Times New Roman"/>
              </a:rPr>
              <a:t>Mary</a:t>
            </a:r>
            <a:endParaRPr sz="2400">
              <a:latin typeface="Times New Roman"/>
              <a:cs typeface="Times New Roman"/>
            </a:endParaRPr>
          </a:p>
          <a:p>
            <a:pPr marL="355600" marR="5715" indent="-342900" algn="just">
              <a:lnSpc>
                <a:spcPct val="100000"/>
              </a:lnSpc>
              <a:spcBef>
                <a:spcPts val="400"/>
              </a:spcBef>
              <a:buFont typeface="Arial MT"/>
              <a:buChar char="•"/>
              <a:tabLst>
                <a:tab pos="355600" algn="l"/>
              </a:tabLst>
            </a:pPr>
            <a:r>
              <a:rPr sz="2400" spc="-5" dirty="0">
                <a:latin typeface="Times New Roman"/>
                <a:cs typeface="Times New Roman"/>
              </a:rPr>
              <a:t>Conclusions</a:t>
            </a:r>
            <a:r>
              <a:rPr sz="2400" dirty="0">
                <a:latin typeface="Times New Roman"/>
                <a:cs typeface="Times New Roman"/>
              </a:rPr>
              <a:t> and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conditions</a:t>
            </a:r>
            <a:r>
              <a:rPr sz="2400" dirty="0">
                <a:latin typeface="Times New Roman"/>
                <a:cs typeface="Times New Roman"/>
              </a:rPr>
              <a:t> of </a:t>
            </a:r>
            <a:r>
              <a:rPr sz="2400" spc="-5" dirty="0">
                <a:latin typeface="Times New Roman"/>
                <a:cs typeface="Times New Roman"/>
              </a:rPr>
              <a:t>clausal</a:t>
            </a:r>
            <a:r>
              <a:rPr sz="2400" dirty="0">
                <a:latin typeface="Times New Roman"/>
                <a:cs typeface="Times New Roman"/>
              </a:rPr>
              <a:t> form are </a:t>
            </a:r>
            <a:r>
              <a:rPr sz="2400" spc="-5" dirty="0">
                <a:latin typeface="Times New Roman"/>
                <a:cs typeface="Times New Roman"/>
              </a:rPr>
              <a:t>represented</a:t>
            </a:r>
            <a:r>
              <a:rPr sz="2400" spc="59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in </a:t>
            </a:r>
            <a:r>
              <a:rPr sz="2400" spc="-5" dirty="0">
                <a:latin typeface="Times New Roman"/>
                <a:cs typeface="Times New Roman"/>
              </a:rPr>
              <a:t>ESNet </a:t>
            </a:r>
            <a:r>
              <a:rPr sz="2400" dirty="0">
                <a:latin typeface="Times New Roman"/>
                <a:cs typeface="Times New Roman"/>
              </a:rPr>
              <a:t>by </a:t>
            </a:r>
            <a:r>
              <a:rPr sz="2400" spc="-10" dirty="0">
                <a:latin typeface="Times New Roman"/>
                <a:cs typeface="Times New Roman"/>
              </a:rPr>
              <a:t>different 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kinds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 arcs.</a:t>
            </a:r>
            <a:endParaRPr sz="2400">
              <a:latin typeface="Times New Roman"/>
              <a:cs typeface="Times New Roman"/>
            </a:endParaRPr>
          </a:p>
          <a:p>
            <a:pPr marL="355600" marR="5715" indent="-342900" algn="just">
              <a:lnSpc>
                <a:spcPts val="4320"/>
              </a:lnSpc>
              <a:spcBef>
                <a:spcPts val="280"/>
              </a:spcBef>
              <a:buFont typeface="Arial MT"/>
              <a:buChar char="•"/>
              <a:tabLst>
                <a:tab pos="355600" algn="l"/>
                <a:tab pos="5453380" algn="l"/>
              </a:tabLst>
            </a:pPr>
            <a:r>
              <a:rPr sz="2400" dirty="0">
                <a:latin typeface="Times New Roman"/>
                <a:cs typeface="Times New Roman"/>
              </a:rPr>
              <a:t>The </a:t>
            </a:r>
            <a:r>
              <a:rPr sz="2400" spc="-5" dirty="0">
                <a:latin typeface="Times New Roman"/>
                <a:cs typeface="Times New Roman"/>
              </a:rPr>
              <a:t>arcs denoting conditions (negative atoms) </a:t>
            </a:r>
            <a:r>
              <a:rPr sz="2400" dirty="0">
                <a:latin typeface="Times New Roman"/>
                <a:cs typeface="Times New Roman"/>
              </a:rPr>
              <a:t>are </a:t>
            </a:r>
            <a:r>
              <a:rPr sz="2400" spc="-5" dirty="0">
                <a:latin typeface="Times New Roman"/>
                <a:cs typeface="Times New Roman"/>
              </a:rPr>
              <a:t>drawn </a:t>
            </a:r>
            <a:r>
              <a:rPr sz="2400" dirty="0">
                <a:latin typeface="Times New Roman"/>
                <a:cs typeface="Times New Roman"/>
              </a:rPr>
              <a:t>with </a:t>
            </a:r>
            <a:r>
              <a:rPr sz="2400" spc="-5" dirty="0">
                <a:latin typeface="Times New Roman"/>
                <a:cs typeface="Times New Roman"/>
              </a:rPr>
              <a:t>dotted </a:t>
            </a:r>
            <a:r>
              <a:rPr sz="2400" dirty="0">
                <a:latin typeface="Times New Roman"/>
                <a:cs typeface="Times New Roman"/>
              </a:rPr>
              <a:t>arrow </a:t>
            </a:r>
            <a:r>
              <a:rPr sz="2400" spc="-5" dirty="0">
                <a:latin typeface="Times New Roman"/>
                <a:cs typeface="Times New Roman"/>
              </a:rPr>
              <a:t>lines. </a:t>
            </a:r>
            <a:r>
              <a:rPr sz="2400" dirty="0">
                <a:latin typeface="Times New Roman"/>
                <a:cs typeface="Times New Roman"/>
              </a:rPr>
              <a:t> These</a:t>
            </a:r>
            <a:r>
              <a:rPr sz="2400" spc="21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are</a:t>
            </a:r>
            <a:r>
              <a:rPr sz="2400" spc="20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called</a:t>
            </a:r>
            <a:r>
              <a:rPr sz="2400" spc="21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denial</a:t>
            </a:r>
            <a:r>
              <a:rPr sz="2400" spc="20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links(	</a:t>
            </a:r>
            <a:r>
              <a:rPr sz="2400" spc="-5" dirty="0">
                <a:latin typeface="Times New Roman"/>
                <a:cs typeface="Times New Roman"/>
              </a:rPr>
              <a:t>)combines</a:t>
            </a:r>
            <a:r>
              <a:rPr sz="2400" spc="20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the</a:t>
            </a:r>
            <a:r>
              <a:rPr sz="2400" spc="19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advantages</a:t>
            </a:r>
            <a:r>
              <a:rPr sz="2400" spc="204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</a:t>
            </a:r>
            <a:r>
              <a:rPr sz="2400" spc="19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both</a:t>
            </a:r>
            <a:r>
              <a:rPr sz="2400" spc="19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logic</a:t>
            </a:r>
            <a:r>
              <a:rPr sz="2400" spc="19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and </a:t>
            </a:r>
            <a:r>
              <a:rPr sz="2400" spc="-59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semantic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networks.</a:t>
            </a:r>
            <a:endParaRPr sz="2400">
              <a:latin typeface="Times New Roman"/>
              <a:cs typeface="Times New Roman"/>
            </a:endParaRPr>
          </a:p>
          <a:p>
            <a:pPr marL="355600" marR="5080" indent="-342900" algn="just">
              <a:lnSpc>
                <a:spcPct val="150000"/>
              </a:lnSpc>
              <a:spcBef>
                <a:spcPts val="10"/>
              </a:spcBef>
              <a:buFont typeface="Arial MT"/>
              <a:buChar char="•"/>
              <a:tabLst>
                <a:tab pos="355600" algn="l"/>
                <a:tab pos="5839460" algn="l"/>
              </a:tabLst>
            </a:pPr>
            <a:r>
              <a:rPr sz="2400" dirty="0">
                <a:latin typeface="Times New Roman"/>
                <a:cs typeface="Times New Roman"/>
              </a:rPr>
              <a:t>The </a:t>
            </a:r>
            <a:r>
              <a:rPr sz="2400" spc="-5" dirty="0">
                <a:latin typeface="Times New Roman"/>
                <a:cs typeface="Times New Roman"/>
              </a:rPr>
              <a:t>arcs denoting conclusions(positive atom) </a:t>
            </a:r>
            <a:r>
              <a:rPr sz="2400" dirty="0">
                <a:latin typeface="Times New Roman"/>
                <a:cs typeface="Times New Roman"/>
              </a:rPr>
              <a:t>are </a:t>
            </a:r>
            <a:r>
              <a:rPr sz="2400" spc="-5" dirty="0">
                <a:latin typeface="Times New Roman"/>
                <a:cs typeface="Times New Roman"/>
              </a:rPr>
              <a:t>drawn </a:t>
            </a:r>
            <a:r>
              <a:rPr sz="2400" dirty="0">
                <a:latin typeface="Times New Roman"/>
                <a:cs typeface="Times New Roman"/>
              </a:rPr>
              <a:t>with continuous arrow lines. 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These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are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known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as </a:t>
            </a:r>
            <a:r>
              <a:rPr sz="2400" dirty="0">
                <a:latin typeface="Times New Roman"/>
                <a:cs typeface="Times New Roman"/>
              </a:rPr>
              <a:t>assertion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links(	)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763136" y="1984629"/>
            <a:ext cx="2794635" cy="76200"/>
          </a:xfrm>
          <a:custGeom>
            <a:avLst/>
            <a:gdLst/>
            <a:ahLst/>
            <a:cxnLst/>
            <a:rect l="l" t="t" r="r" b="b"/>
            <a:pathLst>
              <a:path w="2794634" h="76200">
                <a:moveTo>
                  <a:pt x="2718435" y="0"/>
                </a:moveTo>
                <a:lnTo>
                  <a:pt x="2718435" y="76200"/>
                </a:lnTo>
                <a:lnTo>
                  <a:pt x="2781935" y="44450"/>
                </a:lnTo>
                <a:lnTo>
                  <a:pt x="2731135" y="44450"/>
                </a:lnTo>
                <a:lnTo>
                  <a:pt x="2731135" y="31750"/>
                </a:lnTo>
                <a:lnTo>
                  <a:pt x="2781935" y="31750"/>
                </a:lnTo>
                <a:lnTo>
                  <a:pt x="2718435" y="0"/>
                </a:lnTo>
                <a:close/>
              </a:path>
              <a:path w="2794634" h="76200">
                <a:moveTo>
                  <a:pt x="2718435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2718435" y="44450"/>
                </a:lnTo>
                <a:lnTo>
                  <a:pt x="2718435" y="31750"/>
                </a:lnTo>
                <a:close/>
              </a:path>
              <a:path w="2794634" h="76200">
                <a:moveTo>
                  <a:pt x="2781935" y="31750"/>
                </a:moveTo>
                <a:lnTo>
                  <a:pt x="2731135" y="31750"/>
                </a:lnTo>
                <a:lnTo>
                  <a:pt x="2731135" y="44450"/>
                </a:lnTo>
                <a:lnTo>
                  <a:pt x="2781935" y="44450"/>
                </a:lnTo>
                <a:lnTo>
                  <a:pt x="2794635" y="38100"/>
                </a:lnTo>
                <a:lnTo>
                  <a:pt x="2781935" y="317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501896" y="3819905"/>
            <a:ext cx="1317625" cy="132715"/>
          </a:xfrm>
          <a:custGeom>
            <a:avLst/>
            <a:gdLst/>
            <a:ahLst/>
            <a:cxnLst/>
            <a:rect l="l" t="t" r="r" b="b"/>
            <a:pathLst>
              <a:path w="1317625" h="132714">
                <a:moveTo>
                  <a:pt x="114300" y="51943"/>
                </a:moveTo>
                <a:lnTo>
                  <a:pt x="0" y="51943"/>
                </a:lnTo>
                <a:lnTo>
                  <a:pt x="0" y="80518"/>
                </a:lnTo>
                <a:lnTo>
                  <a:pt x="114300" y="80518"/>
                </a:lnTo>
                <a:lnTo>
                  <a:pt x="114300" y="51943"/>
                </a:lnTo>
                <a:close/>
              </a:path>
              <a:path w="1317625" h="132714">
                <a:moveTo>
                  <a:pt x="314325" y="51943"/>
                </a:moveTo>
                <a:lnTo>
                  <a:pt x="200025" y="51943"/>
                </a:lnTo>
                <a:lnTo>
                  <a:pt x="200025" y="80518"/>
                </a:lnTo>
                <a:lnTo>
                  <a:pt x="314325" y="80518"/>
                </a:lnTo>
                <a:lnTo>
                  <a:pt x="314325" y="51943"/>
                </a:lnTo>
                <a:close/>
              </a:path>
              <a:path w="1317625" h="132714">
                <a:moveTo>
                  <a:pt x="514350" y="51943"/>
                </a:moveTo>
                <a:lnTo>
                  <a:pt x="400050" y="51943"/>
                </a:lnTo>
                <a:lnTo>
                  <a:pt x="400050" y="80518"/>
                </a:lnTo>
                <a:lnTo>
                  <a:pt x="514350" y="80518"/>
                </a:lnTo>
                <a:lnTo>
                  <a:pt x="514350" y="51943"/>
                </a:lnTo>
                <a:close/>
              </a:path>
              <a:path w="1317625" h="132714">
                <a:moveTo>
                  <a:pt x="714375" y="51943"/>
                </a:moveTo>
                <a:lnTo>
                  <a:pt x="600075" y="51943"/>
                </a:lnTo>
                <a:lnTo>
                  <a:pt x="600075" y="80518"/>
                </a:lnTo>
                <a:lnTo>
                  <a:pt x="714375" y="80518"/>
                </a:lnTo>
                <a:lnTo>
                  <a:pt x="714375" y="51943"/>
                </a:lnTo>
                <a:close/>
              </a:path>
              <a:path w="1317625" h="132714">
                <a:moveTo>
                  <a:pt x="914400" y="51943"/>
                </a:moveTo>
                <a:lnTo>
                  <a:pt x="800100" y="51943"/>
                </a:lnTo>
                <a:lnTo>
                  <a:pt x="800100" y="80518"/>
                </a:lnTo>
                <a:lnTo>
                  <a:pt x="914400" y="80518"/>
                </a:lnTo>
                <a:lnTo>
                  <a:pt x="914400" y="51943"/>
                </a:lnTo>
                <a:close/>
              </a:path>
              <a:path w="1317625" h="132714">
                <a:moveTo>
                  <a:pt x="1114425" y="51943"/>
                </a:moveTo>
                <a:lnTo>
                  <a:pt x="1000125" y="51943"/>
                </a:lnTo>
                <a:lnTo>
                  <a:pt x="1000125" y="80518"/>
                </a:lnTo>
                <a:lnTo>
                  <a:pt x="1114425" y="80518"/>
                </a:lnTo>
                <a:lnTo>
                  <a:pt x="1114425" y="51943"/>
                </a:lnTo>
                <a:close/>
              </a:path>
              <a:path w="1317625" h="132714">
                <a:moveTo>
                  <a:pt x="1260579" y="66294"/>
                </a:moveTo>
                <a:lnTo>
                  <a:pt x="1189101" y="107950"/>
                </a:lnTo>
                <a:lnTo>
                  <a:pt x="1186814" y="116713"/>
                </a:lnTo>
                <a:lnTo>
                  <a:pt x="1190752" y="123444"/>
                </a:lnTo>
                <a:lnTo>
                  <a:pt x="1194689" y="130302"/>
                </a:lnTo>
                <a:lnTo>
                  <a:pt x="1203452" y="132588"/>
                </a:lnTo>
                <a:lnTo>
                  <a:pt x="1292633" y="80645"/>
                </a:lnTo>
                <a:lnTo>
                  <a:pt x="1288795" y="80645"/>
                </a:lnTo>
                <a:lnTo>
                  <a:pt x="1288795" y="78613"/>
                </a:lnTo>
                <a:lnTo>
                  <a:pt x="1281683" y="78613"/>
                </a:lnTo>
                <a:lnTo>
                  <a:pt x="1260579" y="66294"/>
                </a:lnTo>
                <a:close/>
              </a:path>
              <a:path w="1317625" h="132714">
                <a:moveTo>
                  <a:pt x="1236210" y="52070"/>
                </a:moveTo>
                <a:lnTo>
                  <a:pt x="1200150" y="52070"/>
                </a:lnTo>
                <a:lnTo>
                  <a:pt x="1200150" y="80645"/>
                </a:lnTo>
                <a:lnTo>
                  <a:pt x="1235993" y="80645"/>
                </a:lnTo>
                <a:lnTo>
                  <a:pt x="1260579" y="66294"/>
                </a:lnTo>
                <a:lnTo>
                  <a:pt x="1236210" y="52070"/>
                </a:lnTo>
                <a:close/>
              </a:path>
              <a:path w="1317625" h="132714">
                <a:moveTo>
                  <a:pt x="1292851" y="52070"/>
                </a:moveTo>
                <a:lnTo>
                  <a:pt x="1288795" y="52070"/>
                </a:lnTo>
                <a:lnTo>
                  <a:pt x="1288795" y="80645"/>
                </a:lnTo>
                <a:lnTo>
                  <a:pt x="1292633" y="80645"/>
                </a:lnTo>
                <a:lnTo>
                  <a:pt x="1317243" y="66294"/>
                </a:lnTo>
                <a:lnTo>
                  <a:pt x="1292851" y="52070"/>
                </a:lnTo>
                <a:close/>
              </a:path>
              <a:path w="1317625" h="132714">
                <a:moveTo>
                  <a:pt x="1281683" y="53975"/>
                </a:moveTo>
                <a:lnTo>
                  <a:pt x="1260579" y="66294"/>
                </a:lnTo>
                <a:lnTo>
                  <a:pt x="1281683" y="78613"/>
                </a:lnTo>
                <a:lnTo>
                  <a:pt x="1281683" y="53975"/>
                </a:lnTo>
                <a:close/>
              </a:path>
              <a:path w="1317625" h="132714">
                <a:moveTo>
                  <a:pt x="1288795" y="53975"/>
                </a:moveTo>
                <a:lnTo>
                  <a:pt x="1281683" y="53975"/>
                </a:lnTo>
                <a:lnTo>
                  <a:pt x="1281683" y="78613"/>
                </a:lnTo>
                <a:lnTo>
                  <a:pt x="1288795" y="78613"/>
                </a:lnTo>
                <a:lnTo>
                  <a:pt x="1288795" y="53975"/>
                </a:lnTo>
                <a:close/>
              </a:path>
              <a:path w="1317625" h="132714">
                <a:moveTo>
                  <a:pt x="1203452" y="0"/>
                </a:moveTo>
                <a:lnTo>
                  <a:pt x="1194689" y="2286"/>
                </a:lnTo>
                <a:lnTo>
                  <a:pt x="1190752" y="9144"/>
                </a:lnTo>
                <a:lnTo>
                  <a:pt x="1186814" y="15875"/>
                </a:lnTo>
                <a:lnTo>
                  <a:pt x="1189101" y="24638"/>
                </a:lnTo>
                <a:lnTo>
                  <a:pt x="1260579" y="66294"/>
                </a:lnTo>
                <a:lnTo>
                  <a:pt x="1281683" y="53975"/>
                </a:lnTo>
                <a:lnTo>
                  <a:pt x="1288795" y="53975"/>
                </a:lnTo>
                <a:lnTo>
                  <a:pt x="1288795" y="52070"/>
                </a:lnTo>
                <a:lnTo>
                  <a:pt x="1292851" y="52070"/>
                </a:lnTo>
                <a:lnTo>
                  <a:pt x="120345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160390" y="5561329"/>
            <a:ext cx="1109980" cy="85725"/>
          </a:xfrm>
          <a:custGeom>
            <a:avLst/>
            <a:gdLst/>
            <a:ahLst/>
            <a:cxnLst/>
            <a:rect l="l" t="t" r="r" b="b"/>
            <a:pathLst>
              <a:path w="1109979" h="85725">
                <a:moveTo>
                  <a:pt x="1024001" y="0"/>
                </a:moveTo>
                <a:lnTo>
                  <a:pt x="1024001" y="85686"/>
                </a:lnTo>
                <a:lnTo>
                  <a:pt x="1081151" y="57111"/>
                </a:lnTo>
                <a:lnTo>
                  <a:pt x="1038351" y="57111"/>
                </a:lnTo>
                <a:lnTo>
                  <a:pt x="1038351" y="28536"/>
                </a:lnTo>
                <a:lnTo>
                  <a:pt x="1081125" y="28536"/>
                </a:lnTo>
                <a:lnTo>
                  <a:pt x="1024001" y="0"/>
                </a:lnTo>
                <a:close/>
              </a:path>
              <a:path w="1109979" h="85725">
                <a:moveTo>
                  <a:pt x="1024001" y="28536"/>
                </a:moveTo>
                <a:lnTo>
                  <a:pt x="0" y="28536"/>
                </a:lnTo>
                <a:lnTo>
                  <a:pt x="0" y="57111"/>
                </a:lnTo>
                <a:lnTo>
                  <a:pt x="1024001" y="57111"/>
                </a:lnTo>
                <a:lnTo>
                  <a:pt x="1024001" y="28536"/>
                </a:lnTo>
                <a:close/>
              </a:path>
              <a:path w="1109979" h="85725">
                <a:moveTo>
                  <a:pt x="1081125" y="28536"/>
                </a:moveTo>
                <a:lnTo>
                  <a:pt x="1038351" y="28536"/>
                </a:lnTo>
                <a:lnTo>
                  <a:pt x="1038351" y="57111"/>
                </a:lnTo>
                <a:lnTo>
                  <a:pt x="1081151" y="57111"/>
                </a:lnTo>
                <a:lnTo>
                  <a:pt x="1109726" y="42824"/>
                </a:lnTo>
                <a:lnTo>
                  <a:pt x="1081125" y="285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pc="-5" dirty="0"/>
              <a:t>27</a:t>
            </a:fld>
            <a:endParaRPr spc="-5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46938" y="21844"/>
            <a:ext cx="11404600" cy="1641475"/>
          </a:xfrm>
          <a:prstGeom prst="rect">
            <a:avLst/>
          </a:prstGeom>
        </p:spPr>
        <p:txBody>
          <a:bodyPr vert="horz" wrap="square" lIns="0" tIns="1803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20"/>
              </a:spcBef>
            </a:pPr>
            <a:r>
              <a:rPr sz="2400" b="1" spc="-5" dirty="0">
                <a:latin typeface="Times New Roman"/>
                <a:cs typeface="Times New Roman"/>
              </a:rPr>
              <a:t>Extended </a:t>
            </a:r>
            <a:r>
              <a:rPr sz="2400" b="1" dirty="0">
                <a:latin typeface="Times New Roman"/>
                <a:cs typeface="Times New Roman"/>
              </a:rPr>
              <a:t>Semantic</a:t>
            </a:r>
            <a:r>
              <a:rPr sz="2400" b="1" spc="-1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Networks</a:t>
            </a:r>
            <a:r>
              <a:rPr sz="2400" b="1" spc="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for</a:t>
            </a:r>
            <a:r>
              <a:rPr sz="2400" b="1" spc="-4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KR</a:t>
            </a:r>
            <a:endParaRPr sz="2400">
              <a:latin typeface="Times New Roman"/>
              <a:cs typeface="Times New Roman"/>
            </a:endParaRPr>
          </a:p>
          <a:p>
            <a:pPr marL="12700" marR="5080">
              <a:lnSpc>
                <a:spcPts val="4320"/>
              </a:lnSpc>
              <a:spcBef>
                <a:spcPts val="65"/>
              </a:spcBef>
              <a:tabLst>
                <a:tab pos="960119" algn="l"/>
                <a:tab pos="2777490" algn="l"/>
              </a:tabLst>
            </a:pPr>
            <a:r>
              <a:rPr sz="2400" spc="-5" dirty="0">
                <a:latin typeface="Times New Roman"/>
                <a:cs typeface="Times New Roman"/>
              </a:rPr>
              <a:t>For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example</a:t>
            </a:r>
            <a:r>
              <a:rPr sz="2400" dirty="0">
                <a:latin typeface="Times New Roman"/>
                <a:cs typeface="Times New Roman"/>
              </a:rPr>
              <a:t> the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rule:	</a:t>
            </a:r>
            <a:r>
              <a:rPr sz="2400" b="1" spc="-5" dirty="0">
                <a:latin typeface="Times New Roman"/>
                <a:cs typeface="Times New Roman"/>
              </a:rPr>
              <a:t>grandfather(X,Y)</a:t>
            </a:r>
            <a:r>
              <a:rPr sz="2400" b="1" spc="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Wingdings"/>
                <a:cs typeface="Wingdings"/>
              </a:rPr>
              <a:t>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father(X,Z),</a:t>
            </a:r>
            <a:r>
              <a:rPr sz="2400" b="1" spc="15" dirty="0">
                <a:latin typeface="Times New Roman"/>
                <a:cs typeface="Times New Roman"/>
              </a:rPr>
              <a:t> </a:t>
            </a:r>
            <a:r>
              <a:rPr sz="2400" b="1" spc="-10" dirty="0">
                <a:latin typeface="Times New Roman"/>
                <a:cs typeface="Times New Roman"/>
              </a:rPr>
              <a:t>parent(Z,Y)</a:t>
            </a:r>
            <a:r>
              <a:rPr sz="2400" b="1" spc="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can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be represented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in </a:t>
            </a:r>
            <a:r>
              <a:rPr sz="2400" spc="-58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ESNet	as </a:t>
            </a:r>
            <a:r>
              <a:rPr sz="2400" dirty="0">
                <a:latin typeface="Times New Roman"/>
                <a:cs typeface="Times New Roman"/>
              </a:rPr>
              <a:t>given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below: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46938" y="4686655"/>
            <a:ext cx="11405870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50000"/>
              </a:lnSpc>
              <a:spcBef>
                <a:spcPts val="100"/>
              </a:spcBef>
              <a:tabLst>
                <a:tab pos="1333500" algn="l"/>
                <a:tab pos="1838325" algn="l"/>
                <a:tab pos="2816860" algn="l"/>
                <a:tab pos="3422015" algn="l"/>
                <a:tab pos="3639820" algn="l"/>
                <a:tab pos="4897120" algn="l"/>
                <a:tab pos="6316345" algn="l"/>
                <a:tab pos="6748780" algn="l"/>
                <a:tab pos="8218170" algn="l"/>
                <a:tab pos="8774430" algn="l"/>
                <a:tab pos="9195435" algn="l"/>
                <a:tab pos="10732135" algn="l"/>
              </a:tabLst>
            </a:pPr>
            <a:r>
              <a:rPr sz="2400" spc="-5" dirty="0">
                <a:latin typeface="Times New Roman"/>
                <a:cs typeface="Times New Roman"/>
              </a:rPr>
              <a:t>Si</a:t>
            </a:r>
            <a:r>
              <a:rPr sz="2400" spc="-25" dirty="0">
                <a:latin typeface="Times New Roman"/>
                <a:cs typeface="Times New Roman"/>
              </a:rPr>
              <a:t>m</a:t>
            </a:r>
            <a:r>
              <a:rPr sz="2400" spc="-5" dirty="0">
                <a:latin typeface="Times New Roman"/>
                <a:cs typeface="Times New Roman"/>
              </a:rPr>
              <a:t>i</a:t>
            </a:r>
            <a:r>
              <a:rPr sz="2400" dirty="0">
                <a:latin typeface="Times New Roman"/>
                <a:cs typeface="Times New Roman"/>
              </a:rPr>
              <a:t>l</a:t>
            </a:r>
            <a:r>
              <a:rPr sz="2400" spc="-15" dirty="0">
                <a:latin typeface="Times New Roman"/>
                <a:cs typeface="Times New Roman"/>
              </a:rPr>
              <a:t>a</a:t>
            </a:r>
            <a:r>
              <a:rPr sz="2400" spc="-5" dirty="0">
                <a:latin typeface="Times New Roman"/>
                <a:cs typeface="Times New Roman"/>
              </a:rPr>
              <a:t>r</a:t>
            </a:r>
            <a:r>
              <a:rPr sz="2400" dirty="0">
                <a:latin typeface="Times New Roman"/>
                <a:cs typeface="Times New Roman"/>
              </a:rPr>
              <a:t>l</a:t>
            </a:r>
            <a:r>
              <a:rPr sz="2400" spc="-165" dirty="0">
                <a:latin typeface="Times New Roman"/>
                <a:cs typeface="Times New Roman"/>
              </a:rPr>
              <a:t>y</a:t>
            </a:r>
            <a:r>
              <a:rPr sz="2400" spc="-5" dirty="0">
                <a:latin typeface="Times New Roman"/>
                <a:cs typeface="Times New Roman"/>
              </a:rPr>
              <a:t>,	t</a:t>
            </a:r>
            <a:r>
              <a:rPr sz="2400" spc="-15" dirty="0">
                <a:latin typeface="Times New Roman"/>
                <a:cs typeface="Times New Roman"/>
              </a:rPr>
              <a:t>h</a:t>
            </a:r>
            <a:r>
              <a:rPr sz="2400" spc="-5" dirty="0">
                <a:latin typeface="Times New Roman"/>
                <a:cs typeface="Times New Roman"/>
              </a:rPr>
              <a:t>e	</a:t>
            </a:r>
            <a:r>
              <a:rPr sz="2400" spc="-15" dirty="0">
                <a:latin typeface="Times New Roman"/>
                <a:cs typeface="Times New Roman"/>
              </a:rPr>
              <a:t>c</a:t>
            </a:r>
            <a:r>
              <a:rPr sz="2400" spc="-5" dirty="0">
                <a:latin typeface="Times New Roman"/>
                <a:cs typeface="Times New Roman"/>
              </a:rPr>
              <a:t>l</a:t>
            </a:r>
            <a:r>
              <a:rPr sz="2400" dirty="0">
                <a:latin typeface="Times New Roman"/>
                <a:cs typeface="Times New Roman"/>
              </a:rPr>
              <a:t>a</a:t>
            </a:r>
            <a:r>
              <a:rPr sz="2400" spc="-5" dirty="0">
                <a:latin typeface="Times New Roman"/>
                <a:cs typeface="Times New Roman"/>
              </a:rPr>
              <a:t>usal	rule	:	</a:t>
            </a:r>
            <a:r>
              <a:rPr sz="2400" b="1" spc="-5" dirty="0">
                <a:latin typeface="Times New Roman"/>
                <a:cs typeface="Times New Roman"/>
              </a:rPr>
              <a:t>mal</a:t>
            </a:r>
            <a:r>
              <a:rPr sz="2400" b="1" spc="-20" dirty="0">
                <a:latin typeface="Times New Roman"/>
                <a:cs typeface="Times New Roman"/>
              </a:rPr>
              <a:t>e</a:t>
            </a:r>
            <a:r>
              <a:rPr sz="2400" b="1" spc="-5" dirty="0">
                <a:latin typeface="Times New Roman"/>
                <a:cs typeface="Times New Roman"/>
              </a:rPr>
              <a:t>(X),	fema</a:t>
            </a:r>
            <a:r>
              <a:rPr sz="2400" b="1" spc="-20" dirty="0">
                <a:latin typeface="Times New Roman"/>
                <a:cs typeface="Times New Roman"/>
              </a:rPr>
              <a:t>l</a:t>
            </a:r>
            <a:r>
              <a:rPr sz="2400" b="1" spc="-5" dirty="0">
                <a:latin typeface="Times New Roman"/>
                <a:cs typeface="Times New Roman"/>
              </a:rPr>
              <a:t>e</a:t>
            </a:r>
            <a:r>
              <a:rPr sz="2400" b="1" dirty="0">
                <a:latin typeface="Times New Roman"/>
                <a:cs typeface="Times New Roman"/>
              </a:rPr>
              <a:t>(</a:t>
            </a:r>
            <a:r>
              <a:rPr sz="2400" b="1" spc="-5" dirty="0">
                <a:latin typeface="Times New Roman"/>
                <a:cs typeface="Times New Roman"/>
              </a:rPr>
              <a:t>X)	</a:t>
            </a:r>
            <a:r>
              <a:rPr sz="2400" spc="-5" dirty="0">
                <a:latin typeface="Wingdings"/>
                <a:cs typeface="Wingdings"/>
              </a:rPr>
              <a:t></a:t>
            </a:r>
            <a:r>
              <a:rPr sz="2400" spc="-5" dirty="0">
                <a:latin typeface="Times New Roman"/>
                <a:cs typeface="Times New Roman"/>
              </a:rPr>
              <a:t>	</a:t>
            </a:r>
            <a:r>
              <a:rPr sz="2400" b="1" spc="-5" dirty="0">
                <a:latin typeface="Times New Roman"/>
                <a:cs typeface="Times New Roman"/>
              </a:rPr>
              <a:t>hum</a:t>
            </a:r>
            <a:r>
              <a:rPr sz="2400" b="1" spc="-20" dirty="0">
                <a:latin typeface="Times New Roman"/>
                <a:cs typeface="Times New Roman"/>
              </a:rPr>
              <a:t>a</a:t>
            </a:r>
            <a:r>
              <a:rPr sz="2400" b="1" spc="-5" dirty="0">
                <a:latin typeface="Times New Roman"/>
                <a:cs typeface="Times New Roman"/>
              </a:rPr>
              <a:t>n(X)	</a:t>
            </a:r>
            <a:r>
              <a:rPr sz="2400" spc="-5" dirty="0">
                <a:latin typeface="Times New Roman"/>
                <a:cs typeface="Times New Roman"/>
              </a:rPr>
              <a:t>can	be	rep</a:t>
            </a:r>
            <a:r>
              <a:rPr sz="2400" spc="-15" dirty="0">
                <a:latin typeface="Times New Roman"/>
                <a:cs typeface="Times New Roman"/>
              </a:rPr>
              <a:t>r</a:t>
            </a:r>
            <a:r>
              <a:rPr sz="2400" spc="-5" dirty="0">
                <a:latin typeface="Times New Roman"/>
                <a:cs typeface="Times New Roman"/>
              </a:rPr>
              <a:t>es</a:t>
            </a:r>
            <a:r>
              <a:rPr sz="2400" dirty="0">
                <a:latin typeface="Times New Roman"/>
                <a:cs typeface="Times New Roman"/>
              </a:rPr>
              <a:t>e</a:t>
            </a:r>
            <a:r>
              <a:rPr sz="2400" spc="-20" dirty="0">
                <a:latin typeface="Times New Roman"/>
                <a:cs typeface="Times New Roman"/>
              </a:rPr>
              <a:t>n</a:t>
            </a:r>
            <a:r>
              <a:rPr sz="2400" spc="-5" dirty="0">
                <a:latin typeface="Times New Roman"/>
                <a:cs typeface="Times New Roman"/>
              </a:rPr>
              <a:t>ted	using  binary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representation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as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isa(X, male),</a:t>
            </a:r>
            <a:r>
              <a:rPr sz="2400" b="1" spc="-2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isa(X, female)</a:t>
            </a:r>
            <a:r>
              <a:rPr sz="2400" dirty="0">
                <a:latin typeface="Wingdings"/>
                <a:cs typeface="Wingdings"/>
              </a:rPr>
              <a:t></a:t>
            </a:r>
            <a:r>
              <a:rPr sz="2400" b="1" dirty="0">
                <a:latin typeface="Times New Roman"/>
                <a:cs typeface="Times New Roman"/>
              </a:rPr>
              <a:t>isa(X,</a:t>
            </a:r>
            <a:r>
              <a:rPr sz="2400" b="1" spc="-2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human)</a:t>
            </a:r>
            <a:r>
              <a:rPr sz="2400" b="1" spc="1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as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above</a:t>
            </a:r>
            <a:endParaRPr sz="2400">
              <a:latin typeface="Times New Roman"/>
              <a:cs typeface="Times New Roman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70329" y="2176265"/>
            <a:ext cx="5183505" cy="2152015"/>
            <a:chOff x="370329" y="2176265"/>
            <a:chExt cx="5183505" cy="215201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0329" y="2176265"/>
              <a:ext cx="5183129" cy="21519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5754" y="2231517"/>
              <a:ext cx="5019040" cy="1987930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406704" y="2212467"/>
              <a:ext cx="5057140" cy="2026285"/>
            </a:xfrm>
            <a:custGeom>
              <a:avLst/>
              <a:gdLst/>
              <a:ahLst/>
              <a:cxnLst/>
              <a:rect l="l" t="t" r="r" b="b"/>
              <a:pathLst>
                <a:path w="5057140" h="2026285">
                  <a:moveTo>
                    <a:pt x="0" y="2026030"/>
                  </a:moveTo>
                  <a:lnTo>
                    <a:pt x="5057140" y="2026030"/>
                  </a:lnTo>
                  <a:lnTo>
                    <a:pt x="5057140" y="0"/>
                  </a:lnTo>
                  <a:lnTo>
                    <a:pt x="0" y="0"/>
                  </a:lnTo>
                  <a:lnTo>
                    <a:pt x="0" y="202603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6041135" y="2176265"/>
            <a:ext cx="5724525" cy="2188845"/>
            <a:chOff x="6041135" y="2176265"/>
            <a:chExt cx="5724525" cy="2188845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41135" y="2176265"/>
              <a:ext cx="5724144" cy="2188476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095999" y="2231643"/>
              <a:ext cx="5560567" cy="2023363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6076949" y="2212593"/>
              <a:ext cx="5598795" cy="2061845"/>
            </a:xfrm>
            <a:custGeom>
              <a:avLst/>
              <a:gdLst/>
              <a:ahLst/>
              <a:cxnLst/>
              <a:rect l="l" t="t" r="r" b="b"/>
              <a:pathLst>
                <a:path w="5598795" h="2061845">
                  <a:moveTo>
                    <a:pt x="0" y="2061463"/>
                  </a:moveTo>
                  <a:lnTo>
                    <a:pt x="5598667" y="2061463"/>
                  </a:lnTo>
                  <a:lnTo>
                    <a:pt x="5598667" y="0"/>
                  </a:lnTo>
                  <a:lnTo>
                    <a:pt x="0" y="0"/>
                  </a:lnTo>
                  <a:lnTo>
                    <a:pt x="0" y="2061463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pc="-5" dirty="0"/>
              <a:t>28</a:t>
            </a:fld>
            <a:endParaRPr spc="-5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46938" y="21844"/>
            <a:ext cx="11424920" cy="6067425"/>
          </a:xfrm>
          <a:prstGeom prst="rect">
            <a:avLst/>
          </a:prstGeom>
        </p:spPr>
        <p:txBody>
          <a:bodyPr vert="horz" wrap="square" lIns="0" tIns="1803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20"/>
              </a:spcBef>
            </a:pPr>
            <a:r>
              <a:rPr sz="2400" b="1" spc="-10" dirty="0">
                <a:latin typeface="Times New Roman"/>
                <a:cs typeface="Times New Roman"/>
              </a:rPr>
              <a:t>Inference </a:t>
            </a:r>
            <a:r>
              <a:rPr sz="2400" b="1" spc="-5" dirty="0">
                <a:latin typeface="Times New Roman"/>
                <a:cs typeface="Times New Roman"/>
              </a:rPr>
              <a:t>Rules</a:t>
            </a:r>
            <a:r>
              <a:rPr sz="2400" b="1" spc="-1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:</a:t>
            </a:r>
            <a:r>
              <a:rPr sz="2400" b="1" spc="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ESNet</a:t>
            </a:r>
            <a:endParaRPr sz="24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132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representation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inference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for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every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action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</a:t>
            </a:r>
            <a:r>
              <a:rPr sz="2400" spc="2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giving</a:t>
            </a:r>
            <a:r>
              <a:rPr sz="2400" dirty="0">
                <a:latin typeface="Times New Roman"/>
                <a:cs typeface="Times New Roman"/>
              </a:rPr>
              <a:t>,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there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is</a:t>
            </a:r>
            <a:r>
              <a:rPr sz="2400" dirty="0">
                <a:latin typeface="Times New Roman"/>
                <a:cs typeface="Times New Roman"/>
              </a:rPr>
              <a:t> an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action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taking</a:t>
            </a:r>
            <a:endParaRPr sz="2400">
              <a:latin typeface="Times New Roman"/>
              <a:cs typeface="Times New Roman"/>
            </a:endParaRPr>
          </a:p>
          <a:p>
            <a:pPr marL="355600">
              <a:lnSpc>
                <a:spcPct val="100000"/>
              </a:lnSpc>
              <a:spcBef>
                <a:spcPts val="1440"/>
              </a:spcBef>
            </a:pPr>
            <a:r>
              <a:rPr sz="2400" dirty="0">
                <a:latin typeface="Times New Roman"/>
                <a:cs typeface="Times New Roman"/>
              </a:rPr>
              <a:t>in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clausal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logic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is:</a:t>
            </a:r>
            <a:endParaRPr sz="2400">
              <a:latin typeface="Times New Roman"/>
              <a:cs typeface="Times New Roman"/>
            </a:endParaRPr>
          </a:p>
          <a:p>
            <a:pPr marL="1383665">
              <a:lnSpc>
                <a:spcPct val="100000"/>
              </a:lnSpc>
              <a:spcBef>
                <a:spcPts val="1850"/>
              </a:spcBef>
            </a:pPr>
            <a:r>
              <a:rPr sz="2400" dirty="0">
                <a:latin typeface="Times New Roman"/>
                <a:cs typeface="Times New Roman"/>
              </a:rPr>
              <a:t>action(f(X),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take)</a:t>
            </a:r>
            <a:r>
              <a:rPr sz="2400" dirty="0">
                <a:latin typeface="Wingdings"/>
                <a:cs typeface="Wingdings"/>
              </a:rPr>
              <a:t>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action(X,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give).</a:t>
            </a:r>
            <a:endParaRPr sz="2400">
              <a:latin typeface="Times New Roman"/>
              <a:cs typeface="Times New Roman"/>
            </a:endParaRPr>
          </a:p>
          <a:p>
            <a:pPr marL="355600" marR="5080" indent="-342900">
              <a:lnSpc>
                <a:spcPct val="150000"/>
              </a:lnSpc>
              <a:spcBef>
                <a:spcPts val="40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interpretation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 this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rule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is</a:t>
            </a:r>
            <a:r>
              <a:rPr sz="2400" dirty="0">
                <a:latin typeface="Times New Roman"/>
                <a:cs typeface="Times New Roman"/>
              </a:rPr>
              <a:t> that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event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</a:t>
            </a:r>
            <a:r>
              <a:rPr sz="2400" spc="3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taking</a:t>
            </a:r>
            <a:r>
              <a:rPr sz="2400" b="1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action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is</a:t>
            </a:r>
            <a:r>
              <a:rPr sz="2400" dirty="0">
                <a:latin typeface="Times New Roman"/>
                <a:cs typeface="Times New Roman"/>
              </a:rPr>
              <a:t> a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function of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event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 </a:t>
            </a:r>
            <a:r>
              <a:rPr sz="2400" spc="-58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giving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action.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It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can be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represented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in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ESNet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as</a:t>
            </a:r>
            <a:r>
              <a:rPr sz="2400" dirty="0">
                <a:latin typeface="Times New Roman"/>
                <a:cs typeface="Times New Roman"/>
              </a:rPr>
              <a:t> below:</a:t>
            </a:r>
            <a:endParaRPr sz="2400">
              <a:latin typeface="Times New Roman"/>
              <a:cs typeface="Times New Roman"/>
            </a:endParaRPr>
          </a:p>
          <a:p>
            <a:pPr marR="2872740" algn="ctr">
              <a:lnSpc>
                <a:spcPct val="100000"/>
              </a:lnSpc>
              <a:spcBef>
                <a:spcPts val="515"/>
              </a:spcBef>
            </a:pPr>
            <a:r>
              <a:rPr sz="2400" dirty="0">
                <a:latin typeface="Times New Roman"/>
                <a:cs typeface="Times New Roman"/>
              </a:rPr>
              <a:t>action</a:t>
            </a:r>
            <a:endParaRPr sz="2400">
              <a:latin typeface="Times New Roman"/>
              <a:cs typeface="Times New Roman"/>
            </a:endParaRPr>
          </a:p>
          <a:p>
            <a:pPr marR="2889250" algn="ctr">
              <a:lnSpc>
                <a:spcPct val="100000"/>
              </a:lnSpc>
              <a:tabLst>
                <a:tab pos="1744345" algn="l"/>
              </a:tabLst>
            </a:pPr>
            <a:r>
              <a:rPr sz="2400" spc="-5" dirty="0">
                <a:latin typeface="Times New Roman"/>
                <a:cs typeface="Times New Roman"/>
              </a:rPr>
              <a:t>f(X)	</a:t>
            </a:r>
            <a:r>
              <a:rPr sz="2400" dirty="0">
                <a:latin typeface="Times New Roman"/>
                <a:cs typeface="Times New Roman"/>
              </a:rPr>
              <a:t>take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500">
              <a:latin typeface="Times New Roman"/>
              <a:cs typeface="Times New Roman"/>
            </a:endParaRPr>
          </a:p>
          <a:p>
            <a:pPr marR="3025140" algn="ctr">
              <a:lnSpc>
                <a:spcPct val="100000"/>
              </a:lnSpc>
            </a:pPr>
            <a:r>
              <a:rPr sz="2400" dirty="0">
                <a:latin typeface="Times New Roman"/>
                <a:cs typeface="Times New Roman"/>
              </a:rPr>
              <a:t>action</a:t>
            </a:r>
            <a:endParaRPr sz="2400">
              <a:latin typeface="Times New Roman"/>
              <a:cs typeface="Times New Roman"/>
            </a:endParaRPr>
          </a:p>
          <a:p>
            <a:pPr marL="3289300">
              <a:lnSpc>
                <a:spcPct val="100000"/>
              </a:lnSpc>
              <a:tabLst>
                <a:tab pos="5041900" algn="l"/>
              </a:tabLst>
            </a:pPr>
            <a:r>
              <a:rPr sz="2400" spc="-5" dirty="0">
                <a:latin typeface="Times New Roman"/>
                <a:cs typeface="Times New Roman"/>
              </a:rPr>
              <a:t>X	</a:t>
            </a:r>
            <a:r>
              <a:rPr sz="2400" dirty="0">
                <a:latin typeface="Times New Roman"/>
                <a:cs typeface="Times New Roman"/>
              </a:rPr>
              <a:t>give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850">
              <a:latin typeface="Times New Roman"/>
              <a:cs typeface="Times New Roman"/>
            </a:endParaRPr>
          </a:p>
          <a:p>
            <a:pPr marL="3136900">
              <a:lnSpc>
                <a:spcPct val="100000"/>
              </a:lnSpc>
            </a:pPr>
            <a:r>
              <a:rPr sz="2400" u="heavy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ESNet</a:t>
            </a:r>
            <a:r>
              <a:rPr sz="2400" u="heavy" spc="-4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Representation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170426" y="4015485"/>
            <a:ext cx="1109980" cy="85725"/>
          </a:xfrm>
          <a:custGeom>
            <a:avLst/>
            <a:gdLst/>
            <a:ahLst/>
            <a:cxnLst/>
            <a:rect l="l" t="t" r="r" b="b"/>
            <a:pathLst>
              <a:path w="1109979" h="85725">
                <a:moveTo>
                  <a:pt x="1024001" y="0"/>
                </a:moveTo>
                <a:lnTo>
                  <a:pt x="1024001" y="85725"/>
                </a:lnTo>
                <a:lnTo>
                  <a:pt x="1081235" y="57150"/>
                </a:lnTo>
                <a:lnTo>
                  <a:pt x="1038351" y="57150"/>
                </a:lnTo>
                <a:lnTo>
                  <a:pt x="1038351" y="28575"/>
                </a:lnTo>
                <a:lnTo>
                  <a:pt x="1081066" y="28575"/>
                </a:lnTo>
                <a:lnTo>
                  <a:pt x="1024001" y="0"/>
                </a:lnTo>
                <a:close/>
              </a:path>
              <a:path w="1109979" h="85725">
                <a:moveTo>
                  <a:pt x="1024001" y="28575"/>
                </a:moveTo>
                <a:lnTo>
                  <a:pt x="0" y="28575"/>
                </a:lnTo>
                <a:lnTo>
                  <a:pt x="0" y="57150"/>
                </a:lnTo>
                <a:lnTo>
                  <a:pt x="1024001" y="57150"/>
                </a:lnTo>
                <a:lnTo>
                  <a:pt x="1024001" y="28575"/>
                </a:lnTo>
                <a:close/>
              </a:path>
              <a:path w="1109979" h="85725">
                <a:moveTo>
                  <a:pt x="1081066" y="28575"/>
                </a:moveTo>
                <a:lnTo>
                  <a:pt x="1038351" y="28575"/>
                </a:lnTo>
                <a:lnTo>
                  <a:pt x="1038351" y="57150"/>
                </a:lnTo>
                <a:lnTo>
                  <a:pt x="1081235" y="57150"/>
                </a:lnTo>
                <a:lnTo>
                  <a:pt x="1109726" y="42925"/>
                </a:lnTo>
                <a:lnTo>
                  <a:pt x="1081066" y="2857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066666" y="5071745"/>
            <a:ext cx="1317625" cy="132715"/>
          </a:xfrm>
          <a:custGeom>
            <a:avLst/>
            <a:gdLst/>
            <a:ahLst/>
            <a:cxnLst/>
            <a:rect l="l" t="t" r="r" b="b"/>
            <a:pathLst>
              <a:path w="1317625" h="132714">
                <a:moveTo>
                  <a:pt x="114300" y="52069"/>
                </a:moveTo>
                <a:lnTo>
                  <a:pt x="0" y="52069"/>
                </a:lnTo>
                <a:lnTo>
                  <a:pt x="0" y="80644"/>
                </a:lnTo>
                <a:lnTo>
                  <a:pt x="114300" y="80644"/>
                </a:lnTo>
                <a:lnTo>
                  <a:pt x="114300" y="52069"/>
                </a:lnTo>
                <a:close/>
              </a:path>
              <a:path w="1317625" h="132714">
                <a:moveTo>
                  <a:pt x="314325" y="52069"/>
                </a:moveTo>
                <a:lnTo>
                  <a:pt x="200025" y="52069"/>
                </a:lnTo>
                <a:lnTo>
                  <a:pt x="200025" y="80644"/>
                </a:lnTo>
                <a:lnTo>
                  <a:pt x="314325" y="80644"/>
                </a:lnTo>
                <a:lnTo>
                  <a:pt x="314325" y="52069"/>
                </a:lnTo>
                <a:close/>
              </a:path>
              <a:path w="1317625" h="132714">
                <a:moveTo>
                  <a:pt x="514350" y="52069"/>
                </a:moveTo>
                <a:lnTo>
                  <a:pt x="400050" y="52069"/>
                </a:lnTo>
                <a:lnTo>
                  <a:pt x="400050" y="80644"/>
                </a:lnTo>
                <a:lnTo>
                  <a:pt x="514350" y="80644"/>
                </a:lnTo>
                <a:lnTo>
                  <a:pt x="514350" y="52069"/>
                </a:lnTo>
                <a:close/>
              </a:path>
              <a:path w="1317625" h="132714">
                <a:moveTo>
                  <a:pt x="714375" y="52069"/>
                </a:moveTo>
                <a:lnTo>
                  <a:pt x="600075" y="52069"/>
                </a:lnTo>
                <a:lnTo>
                  <a:pt x="600075" y="80644"/>
                </a:lnTo>
                <a:lnTo>
                  <a:pt x="714375" y="80644"/>
                </a:lnTo>
                <a:lnTo>
                  <a:pt x="714375" y="52069"/>
                </a:lnTo>
                <a:close/>
              </a:path>
              <a:path w="1317625" h="132714">
                <a:moveTo>
                  <a:pt x="914400" y="52069"/>
                </a:moveTo>
                <a:lnTo>
                  <a:pt x="800100" y="52069"/>
                </a:lnTo>
                <a:lnTo>
                  <a:pt x="800100" y="80644"/>
                </a:lnTo>
                <a:lnTo>
                  <a:pt x="914400" y="80644"/>
                </a:lnTo>
                <a:lnTo>
                  <a:pt x="914400" y="52069"/>
                </a:lnTo>
                <a:close/>
              </a:path>
              <a:path w="1317625" h="132714">
                <a:moveTo>
                  <a:pt x="1114425" y="52069"/>
                </a:moveTo>
                <a:lnTo>
                  <a:pt x="1000125" y="52069"/>
                </a:lnTo>
                <a:lnTo>
                  <a:pt x="1000125" y="80644"/>
                </a:lnTo>
                <a:lnTo>
                  <a:pt x="1114425" y="80644"/>
                </a:lnTo>
                <a:lnTo>
                  <a:pt x="1114425" y="52069"/>
                </a:lnTo>
                <a:close/>
              </a:path>
              <a:path w="1317625" h="132714">
                <a:moveTo>
                  <a:pt x="1260553" y="66310"/>
                </a:moveTo>
                <a:lnTo>
                  <a:pt x="1189228" y="107949"/>
                </a:lnTo>
                <a:lnTo>
                  <a:pt x="1186942" y="116712"/>
                </a:lnTo>
                <a:lnTo>
                  <a:pt x="1190879" y="123570"/>
                </a:lnTo>
                <a:lnTo>
                  <a:pt x="1194816" y="130301"/>
                </a:lnTo>
                <a:lnTo>
                  <a:pt x="1203579" y="132587"/>
                </a:lnTo>
                <a:lnTo>
                  <a:pt x="1292663" y="80644"/>
                </a:lnTo>
                <a:lnTo>
                  <a:pt x="1288923" y="80644"/>
                </a:lnTo>
                <a:lnTo>
                  <a:pt x="1288923" y="78612"/>
                </a:lnTo>
                <a:lnTo>
                  <a:pt x="1281684" y="78612"/>
                </a:lnTo>
                <a:lnTo>
                  <a:pt x="1260553" y="66310"/>
                </a:lnTo>
                <a:close/>
              </a:path>
              <a:path w="1317625" h="132714">
                <a:moveTo>
                  <a:pt x="1236094" y="52069"/>
                </a:moveTo>
                <a:lnTo>
                  <a:pt x="1200150" y="52069"/>
                </a:lnTo>
                <a:lnTo>
                  <a:pt x="1200150" y="80644"/>
                </a:lnTo>
                <a:lnTo>
                  <a:pt x="1235999" y="80644"/>
                </a:lnTo>
                <a:lnTo>
                  <a:pt x="1260553" y="66310"/>
                </a:lnTo>
                <a:lnTo>
                  <a:pt x="1236094" y="52069"/>
                </a:lnTo>
                <a:close/>
              </a:path>
              <a:path w="1317625" h="132714">
                <a:moveTo>
                  <a:pt x="1292880" y="52069"/>
                </a:moveTo>
                <a:lnTo>
                  <a:pt x="1288923" y="52069"/>
                </a:lnTo>
                <a:lnTo>
                  <a:pt x="1288923" y="80644"/>
                </a:lnTo>
                <a:lnTo>
                  <a:pt x="1292663" y="80644"/>
                </a:lnTo>
                <a:lnTo>
                  <a:pt x="1317244" y="66293"/>
                </a:lnTo>
                <a:lnTo>
                  <a:pt x="1292880" y="52069"/>
                </a:lnTo>
                <a:close/>
              </a:path>
              <a:path w="1317625" h="132714">
                <a:moveTo>
                  <a:pt x="1281684" y="53974"/>
                </a:moveTo>
                <a:lnTo>
                  <a:pt x="1260553" y="66310"/>
                </a:lnTo>
                <a:lnTo>
                  <a:pt x="1281684" y="78612"/>
                </a:lnTo>
                <a:lnTo>
                  <a:pt x="1281684" y="53974"/>
                </a:lnTo>
                <a:close/>
              </a:path>
              <a:path w="1317625" h="132714">
                <a:moveTo>
                  <a:pt x="1288923" y="53974"/>
                </a:moveTo>
                <a:lnTo>
                  <a:pt x="1281684" y="53974"/>
                </a:lnTo>
                <a:lnTo>
                  <a:pt x="1281684" y="78612"/>
                </a:lnTo>
                <a:lnTo>
                  <a:pt x="1288923" y="78612"/>
                </a:lnTo>
                <a:lnTo>
                  <a:pt x="1288923" y="53974"/>
                </a:lnTo>
                <a:close/>
              </a:path>
              <a:path w="1317625" h="132714">
                <a:moveTo>
                  <a:pt x="1203579" y="0"/>
                </a:moveTo>
                <a:lnTo>
                  <a:pt x="1194816" y="2285"/>
                </a:lnTo>
                <a:lnTo>
                  <a:pt x="1190879" y="9143"/>
                </a:lnTo>
                <a:lnTo>
                  <a:pt x="1186942" y="15874"/>
                </a:lnTo>
                <a:lnTo>
                  <a:pt x="1189228" y="24637"/>
                </a:lnTo>
                <a:lnTo>
                  <a:pt x="1195959" y="28701"/>
                </a:lnTo>
                <a:lnTo>
                  <a:pt x="1260553" y="66310"/>
                </a:lnTo>
                <a:lnTo>
                  <a:pt x="1281684" y="53974"/>
                </a:lnTo>
                <a:lnTo>
                  <a:pt x="1288923" y="53974"/>
                </a:lnTo>
                <a:lnTo>
                  <a:pt x="1288923" y="52069"/>
                </a:lnTo>
                <a:lnTo>
                  <a:pt x="1292880" y="52069"/>
                </a:lnTo>
                <a:lnTo>
                  <a:pt x="120357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pc="-5" dirty="0"/>
              <a:t>29</a:t>
            </a:fld>
            <a:endParaRPr spc="-5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04519" y="276172"/>
            <a:ext cx="10988040" cy="5808980"/>
          </a:xfrm>
          <a:prstGeom prst="rect">
            <a:avLst/>
          </a:prstGeom>
        </p:spPr>
        <p:txBody>
          <a:bodyPr vert="horz" wrap="square" lIns="0" tIns="1600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60"/>
              </a:spcBef>
            </a:pPr>
            <a:r>
              <a:rPr sz="2000" b="1" spc="-5" dirty="0">
                <a:latin typeface="Times New Roman"/>
                <a:cs typeface="Times New Roman"/>
              </a:rPr>
              <a:t>Introduction</a:t>
            </a:r>
            <a:endParaRPr sz="2000">
              <a:latin typeface="Times New Roman"/>
              <a:cs typeface="Times New Roman"/>
            </a:endParaRPr>
          </a:p>
          <a:p>
            <a:pPr marL="469900" indent="-274955" algn="just">
              <a:lnSpc>
                <a:spcPct val="100000"/>
              </a:lnSpc>
              <a:spcBef>
                <a:spcPts val="1165"/>
              </a:spcBef>
              <a:buClr>
                <a:srgbClr val="0E6EC5"/>
              </a:buClr>
              <a:buFont typeface="Arial MT"/>
              <a:buChar char="•"/>
              <a:tabLst>
                <a:tab pos="469900" algn="l"/>
              </a:tabLst>
            </a:pPr>
            <a:r>
              <a:rPr sz="2000" dirty="0">
                <a:latin typeface="Times New Roman"/>
                <a:cs typeface="Times New Roman"/>
              </a:rPr>
              <a:t>In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Prolog,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knowledge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is </a:t>
            </a:r>
            <a:r>
              <a:rPr sz="2000" dirty="0">
                <a:latin typeface="Times New Roman"/>
                <a:cs typeface="Times New Roman"/>
              </a:rPr>
              <a:t>represented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in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form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rules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and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facts</a:t>
            </a:r>
            <a:endParaRPr sz="2000">
              <a:latin typeface="Times New Roman"/>
              <a:cs typeface="Times New Roman"/>
            </a:endParaRPr>
          </a:p>
          <a:p>
            <a:pPr marL="469265" marR="5080" indent="-274320" algn="just">
              <a:lnSpc>
                <a:spcPct val="150100"/>
              </a:lnSpc>
              <a:spcBef>
                <a:spcPts val="405"/>
              </a:spcBef>
              <a:buClr>
                <a:srgbClr val="0E6EC5"/>
              </a:buClr>
              <a:buFont typeface="Arial MT"/>
              <a:buChar char="•"/>
              <a:tabLst>
                <a:tab pos="469900" algn="l"/>
              </a:tabLst>
            </a:pP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languages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such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as</a:t>
            </a:r>
            <a:r>
              <a:rPr sz="2000" dirty="0">
                <a:latin typeface="Times New Roman"/>
                <a:cs typeface="Times New Roman"/>
              </a:rPr>
              <a:t> SGML,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XML,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RDF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have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been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developed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to</a:t>
            </a:r>
            <a:r>
              <a:rPr sz="2000" spc="-5" dirty="0">
                <a:latin typeface="Times New Roman"/>
                <a:cs typeface="Times New Roman"/>
              </a:rPr>
              <a:t> represent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the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structure</a:t>
            </a:r>
            <a:r>
              <a:rPr sz="2000" spc="490" dirty="0">
                <a:latin typeface="Times New Roman"/>
                <a:cs typeface="Times New Roman"/>
              </a:rPr>
              <a:t> </a:t>
            </a:r>
            <a:r>
              <a:rPr sz="2000" spc="5" dirty="0">
                <a:latin typeface="Times New Roman"/>
                <a:cs typeface="Times New Roman"/>
              </a:rPr>
              <a:t>of 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documents </a:t>
            </a:r>
            <a:r>
              <a:rPr sz="2000" spc="-10" dirty="0">
                <a:latin typeface="Times New Roman"/>
                <a:cs typeface="Times New Roman"/>
              </a:rPr>
              <a:t>more </a:t>
            </a:r>
            <a:r>
              <a:rPr sz="2000" spc="-20" dirty="0">
                <a:latin typeface="Times New Roman"/>
                <a:cs typeface="Times New Roman"/>
              </a:rPr>
              <a:t>explicitly. </a:t>
            </a:r>
            <a:r>
              <a:rPr sz="2000" dirty="0">
                <a:latin typeface="Times New Roman"/>
                <a:cs typeface="Times New Roman"/>
              </a:rPr>
              <a:t>These </a:t>
            </a:r>
            <a:r>
              <a:rPr sz="2000" spc="-5" dirty="0">
                <a:latin typeface="Times New Roman"/>
                <a:cs typeface="Times New Roman"/>
              </a:rPr>
              <a:t>languages facilitate processes </a:t>
            </a:r>
            <a:r>
              <a:rPr sz="2000" dirty="0">
                <a:latin typeface="Times New Roman"/>
                <a:cs typeface="Times New Roman"/>
              </a:rPr>
              <a:t>such </a:t>
            </a:r>
            <a:r>
              <a:rPr sz="2000" spc="-5" dirty="0">
                <a:latin typeface="Times New Roman"/>
                <a:cs typeface="Times New Roman"/>
              </a:rPr>
              <a:t>as information retrieval, data 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mining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etc.</a:t>
            </a:r>
            <a:endParaRPr sz="2000">
              <a:latin typeface="Times New Roman"/>
              <a:cs typeface="Times New Roman"/>
            </a:endParaRPr>
          </a:p>
          <a:p>
            <a:pPr marL="60960" algn="just">
              <a:lnSpc>
                <a:spcPct val="100000"/>
              </a:lnSpc>
              <a:spcBef>
                <a:spcPts val="1600"/>
              </a:spcBef>
            </a:pPr>
            <a:r>
              <a:rPr sz="2000" spc="5" dirty="0">
                <a:latin typeface="Times New Roman"/>
                <a:cs typeface="Times New Roman"/>
              </a:rPr>
              <a:t>Any</a:t>
            </a:r>
            <a:r>
              <a:rPr sz="2000" dirty="0">
                <a:latin typeface="Times New Roman"/>
                <a:cs typeface="Times New Roman"/>
              </a:rPr>
              <a:t> knowledge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representation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system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should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possess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properties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such</a:t>
            </a:r>
            <a:r>
              <a:rPr sz="2000" spc="-5" dirty="0">
                <a:latin typeface="Times New Roman"/>
                <a:cs typeface="Times New Roman"/>
              </a:rPr>
              <a:t> as </a:t>
            </a:r>
            <a:r>
              <a:rPr sz="2000" dirty="0">
                <a:latin typeface="Times New Roman"/>
                <a:cs typeface="Times New Roman"/>
              </a:rPr>
              <a:t>:</a:t>
            </a:r>
            <a:endParaRPr sz="2000">
              <a:latin typeface="Times New Roman"/>
              <a:cs typeface="Times New Roman"/>
            </a:endParaRPr>
          </a:p>
          <a:p>
            <a:pPr marL="469900" indent="-274955">
              <a:lnSpc>
                <a:spcPct val="100000"/>
              </a:lnSpc>
              <a:spcBef>
                <a:spcPts val="1595"/>
              </a:spcBef>
              <a:buAutoNum type="arabicParenR"/>
              <a:tabLst>
                <a:tab pos="469900" algn="l"/>
              </a:tabLst>
            </a:pPr>
            <a:r>
              <a:rPr sz="2000" b="1" dirty="0">
                <a:latin typeface="Times New Roman"/>
                <a:cs typeface="Times New Roman"/>
              </a:rPr>
              <a:t>Learning</a:t>
            </a:r>
            <a:r>
              <a:rPr sz="2000" b="1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refers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to</a:t>
            </a:r>
            <a:r>
              <a:rPr sz="2000" dirty="0">
                <a:latin typeface="Times New Roman"/>
                <a:cs typeface="Times New Roman"/>
              </a:rPr>
              <a:t> a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capability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that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acquires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new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knowledge,</a:t>
            </a:r>
            <a:r>
              <a:rPr sz="2000" spc="47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behaviours,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understanding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etc.</a:t>
            </a:r>
            <a:endParaRPr sz="2000">
              <a:latin typeface="Times New Roman"/>
              <a:cs typeface="Times New Roman"/>
            </a:endParaRPr>
          </a:p>
          <a:p>
            <a:pPr marL="469265" marR="6350" indent="-274320">
              <a:lnSpc>
                <a:spcPct val="150100"/>
              </a:lnSpc>
              <a:spcBef>
                <a:spcPts val="405"/>
              </a:spcBef>
              <a:buAutoNum type="arabicParenR"/>
              <a:tabLst>
                <a:tab pos="469900" algn="l"/>
              </a:tabLst>
            </a:pPr>
            <a:r>
              <a:rPr sz="2000" b="1" spc="-5" dirty="0">
                <a:latin typeface="Times New Roman"/>
                <a:cs typeface="Times New Roman"/>
              </a:rPr>
              <a:t>Efficiency</a:t>
            </a:r>
            <a:r>
              <a:rPr sz="2000" b="1" spc="365" dirty="0">
                <a:latin typeface="Times New Roman"/>
                <a:cs typeface="Times New Roman"/>
              </a:rPr>
              <a:t> </a:t>
            </a:r>
            <a:r>
              <a:rPr sz="2000" b="1" spc="-5" dirty="0">
                <a:latin typeface="Times New Roman"/>
                <a:cs typeface="Times New Roman"/>
              </a:rPr>
              <a:t>in</a:t>
            </a:r>
            <a:r>
              <a:rPr sz="2000" b="1" spc="345" dirty="0">
                <a:latin typeface="Times New Roman"/>
                <a:cs typeface="Times New Roman"/>
              </a:rPr>
              <a:t> </a:t>
            </a:r>
            <a:r>
              <a:rPr sz="2000" b="1" spc="-5" dirty="0">
                <a:latin typeface="Times New Roman"/>
                <a:cs typeface="Times New Roman"/>
              </a:rPr>
              <a:t>acquisition</a:t>
            </a:r>
            <a:r>
              <a:rPr sz="2000" b="1" spc="36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refers</a:t>
            </a:r>
            <a:r>
              <a:rPr sz="2000" spc="36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to</a:t>
            </a:r>
            <a:r>
              <a:rPr sz="2000" spc="36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the</a:t>
            </a:r>
            <a:r>
              <a:rPr sz="2000" spc="36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ability</a:t>
            </a:r>
            <a:r>
              <a:rPr sz="2000" spc="35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to</a:t>
            </a:r>
            <a:r>
              <a:rPr sz="2000" spc="36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acquire</a:t>
            </a:r>
            <a:r>
              <a:rPr sz="2000" spc="3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new</a:t>
            </a:r>
            <a:r>
              <a:rPr sz="2000" spc="3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knowledge</a:t>
            </a:r>
            <a:r>
              <a:rPr sz="2000" spc="35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using</a:t>
            </a:r>
            <a:r>
              <a:rPr sz="2000" spc="37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automatic</a:t>
            </a:r>
            <a:r>
              <a:rPr sz="2000" spc="36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methods </a:t>
            </a:r>
            <a:r>
              <a:rPr sz="2000" spc="-484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wherever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possible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rather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than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relying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on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human </a:t>
            </a:r>
            <a:r>
              <a:rPr sz="2000" dirty="0">
                <a:latin typeface="Times New Roman"/>
                <a:cs typeface="Times New Roman"/>
              </a:rPr>
              <a:t>intervention</a:t>
            </a:r>
            <a:endParaRPr sz="2000">
              <a:latin typeface="Times New Roman"/>
              <a:cs typeface="Times New Roman"/>
            </a:endParaRPr>
          </a:p>
          <a:p>
            <a:pPr marL="469900" indent="-274955">
              <a:lnSpc>
                <a:spcPct val="100000"/>
              </a:lnSpc>
              <a:spcBef>
                <a:spcPts val="1595"/>
              </a:spcBef>
              <a:buAutoNum type="arabicParenR"/>
              <a:tabLst>
                <a:tab pos="469900" algn="l"/>
              </a:tabLst>
            </a:pPr>
            <a:r>
              <a:rPr sz="2000" b="1" spc="-5" dirty="0">
                <a:latin typeface="Times New Roman"/>
                <a:cs typeface="Times New Roman"/>
              </a:rPr>
              <a:t>Representational</a:t>
            </a:r>
            <a:r>
              <a:rPr sz="2000" b="1" spc="-3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adequacy</a:t>
            </a:r>
            <a:r>
              <a:rPr sz="2000" b="1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refers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to </a:t>
            </a:r>
            <a:r>
              <a:rPr sz="2000" dirty="0">
                <a:latin typeface="Times New Roman"/>
                <a:cs typeface="Times New Roman"/>
              </a:rPr>
              <a:t>the </a:t>
            </a:r>
            <a:r>
              <a:rPr sz="2000" spc="-5" dirty="0">
                <a:latin typeface="Times New Roman"/>
                <a:cs typeface="Times New Roman"/>
              </a:rPr>
              <a:t>ability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to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represent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 required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knowledge</a:t>
            </a:r>
            <a:endParaRPr sz="2000">
              <a:latin typeface="Times New Roman"/>
              <a:cs typeface="Times New Roman"/>
            </a:endParaRPr>
          </a:p>
          <a:p>
            <a:pPr marL="469900" indent="-274955">
              <a:lnSpc>
                <a:spcPct val="100000"/>
              </a:lnSpc>
              <a:spcBef>
                <a:spcPts val="1600"/>
              </a:spcBef>
              <a:buAutoNum type="arabicParenR"/>
              <a:tabLst>
                <a:tab pos="469900" algn="l"/>
              </a:tabLst>
            </a:pPr>
            <a:r>
              <a:rPr sz="2000" b="1" spc="-10" dirty="0">
                <a:latin typeface="Times New Roman"/>
                <a:cs typeface="Times New Roman"/>
              </a:rPr>
              <a:t>Inferential</a:t>
            </a:r>
            <a:r>
              <a:rPr sz="2000" b="1" spc="3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adequacy</a:t>
            </a:r>
            <a:r>
              <a:rPr sz="2000" b="1" spc="3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refers</a:t>
            </a:r>
            <a:r>
              <a:rPr sz="2000" spc="4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to</a:t>
            </a:r>
            <a:r>
              <a:rPr sz="2000" spc="4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the</a:t>
            </a:r>
            <a:r>
              <a:rPr sz="2000" spc="5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ability</a:t>
            </a:r>
            <a:r>
              <a:rPr sz="2000" spc="3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of</a:t>
            </a:r>
            <a:r>
              <a:rPr sz="2000" spc="3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manipulating</a:t>
            </a:r>
            <a:r>
              <a:rPr sz="2000" spc="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knowledge</a:t>
            </a:r>
            <a:r>
              <a:rPr sz="2000" spc="4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to</a:t>
            </a:r>
            <a:r>
              <a:rPr sz="2000" spc="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produce</a:t>
            </a:r>
            <a:r>
              <a:rPr sz="2000" spc="4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new</a:t>
            </a:r>
            <a:r>
              <a:rPr sz="2000" spc="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knowledge</a:t>
            </a:r>
            <a:r>
              <a:rPr sz="2000" spc="3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from</a:t>
            </a:r>
            <a:endParaRPr sz="2000">
              <a:latin typeface="Times New Roman"/>
              <a:cs typeface="Times New Roman"/>
            </a:endParaRPr>
          </a:p>
          <a:p>
            <a:pPr marL="469265">
              <a:lnSpc>
                <a:spcPct val="100000"/>
              </a:lnSpc>
              <a:spcBef>
                <a:spcPts val="1200"/>
              </a:spcBef>
            </a:pP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existing</a:t>
            </a:r>
            <a:r>
              <a:rPr sz="2000" spc="-6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one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pc="-5" dirty="0"/>
              <a:t>3</a:t>
            </a:fld>
            <a:endParaRPr spc="-5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46938" y="21844"/>
            <a:ext cx="11100435" cy="4237355"/>
          </a:xfrm>
          <a:prstGeom prst="rect">
            <a:avLst/>
          </a:prstGeom>
        </p:spPr>
        <p:txBody>
          <a:bodyPr vert="horz" wrap="square" lIns="0" tIns="1803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20"/>
              </a:spcBef>
            </a:pPr>
            <a:r>
              <a:rPr sz="2400" b="1" spc="-10" dirty="0">
                <a:latin typeface="Times New Roman"/>
                <a:cs typeface="Times New Roman"/>
              </a:rPr>
              <a:t>Inference </a:t>
            </a:r>
            <a:r>
              <a:rPr sz="2400" b="1" spc="-5" dirty="0">
                <a:latin typeface="Times New Roman"/>
                <a:cs typeface="Times New Roman"/>
              </a:rPr>
              <a:t>Rules</a:t>
            </a:r>
            <a:r>
              <a:rPr sz="2400" b="1" spc="-1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:</a:t>
            </a:r>
            <a:r>
              <a:rPr sz="2400" b="1" spc="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ESNet</a:t>
            </a:r>
            <a:endParaRPr sz="2400">
              <a:latin typeface="Times New Roman"/>
              <a:cs typeface="Times New Roman"/>
            </a:endParaRPr>
          </a:p>
          <a:p>
            <a:pPr marL="355600" marR="5080" indent="-342900">
              <a:lnSpc>
                <a:spcPts val="4320"/>
              </a:lnSpc>
              <a:spcBef>
                <a:spcPts val="26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inference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rule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that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actor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who</a:t>
            </a:r>
            <a:r>
              <a:rPr sz="2400" spc="-5" dirty="0">
                <a:latin typeface="Times New Roman"/>
                <a:cs typeface="Times New Roman"/>
              </a:rPr>
              <a:t> performs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taking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action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is </a:t>
            </a:r>
            <a:r>
              <a:rPr sz="2400" dirty="0">
                <a:latin typeface="Times New Roman"/>
                <a:cs typeface="Times New Roman"/>
              </a:rPr>
              <a:t>also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recipient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this </a:t>
            </a:r>
            <a:r>
              <a:rPr sz="2400" spc="-58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action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and can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be represented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in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clausal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logic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as:</a:t>
            </a:r>
            <a:endParaRPr sz="2400">
              <a:latin typeface="Times New Roman"/>
              <a:cs typeface="Times New Roman"/>
            </a:endParaRPr>
          </a:p>
          <a:p>
            <a:pPr marL="1383665">
              <a:lnSpc>
                <a:spcPct val="100000"/>
              </a:lnSpc>
              <a:spcBef>
                <a:spcPts val="1465"/>
              </a:spcBef>
            </a:pPr>
            <a:r>
              <a:rPr sz="2400" spc="-5" dirty="0">
                <a:latin typeface="Times New Roman"/>
                <a:cs typeface="Times New Roman"/>
              </a:rPr>
              <a:t>recipient(E,X)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Wingdings"/>
                <a:cs typeface="Wingdings"/>
              </a:rPr>
              <a:t>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action(E,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take),actor(E,X)</a:t>
            </a:r>
            <a:endParaRPr sz="2400">
              <a:latin typeface="Times New Roman"/>
              <a:cs typeface="Times New Roman"/>
            </a:endParaRPr>
          </a:p>
          <a:p>
            <a:pPr marL="393065">
              <a:lnSpc>
                <a:spcPct val="100000"/>
              </a:lnSpc>
              <a:spcBef>
                <a:spcPts val="1840"/>
              </a:spcBef>
            </a:pPr>
            <a:r>
              <a:rPr sz="2400" spc="-5" dirty="0">
                <a:latin typeface="Times New Roman"/>
                <a:cs typeface="Times New Roman"/>
              </a:rPr>
              <a:t>Here E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is</a:t>
            </a:r>
            <a:r>
              <a:rPr sz="2400" dirty="0">
                <a:latin typeface="Times New Roman"/>
                <a:cs typeface="Times New Roman"/>
              </a:rPr>
              <a:t> a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variable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representing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event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action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taking</a:t>
            </a:r>
            <a:endParaRPr sz="24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183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latin typeface="Times New Roman"/>
                <a:cs typeface="Times New Roman"/>
              </a:rPr>
              <a:t>It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can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be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represented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in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ESNet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as </a:t>
            </a:r>
            <a:r>
              <a:rPr sz="2400" dirty="0">
                <a:latin typeface="Times New Roman"/>
                <a:cs typeface="Times New Roman"/>
              </a:rPr>
              <a:t>below:</a:t>
            </a:r>
            <a:endParaRPr sz="2400">
              <a:latin typeface="Times New Roman"/>
              <a:cs typeface="Times New Roman"/>
            </a:endParaRPr>
          </a:p>
          <a:p>
            <a:pPr marL="3898900">
              <a:lnSpc>
                <a:spcPct val="100000"/>
              </a:lnSpc>
              <a:spcBef>
                <a:spcPts val="520"/>
              </a:spcBef>
            </a:pPr>
            <a:r>
              <a:rPr sz="2400" dirty="0">
                <a:latin typeface="Times New Roman"/>
                <a:cs typeface="Times New Roman"/>
              </a:rPr>
              <a:t>action</a:t>
            </a:r>
            <a:endParaRPr sz="2400">
              <a:latin typeface="Times New Roman"/>
              <a:cs typeface="Times New Roman"/>
            </a:endParaRPr>
          </a:p>
          <a:p>
            <a:pPr marL="3136900">
              <a:lnSpc>
                <a:spcPct val="100000"/>
              </a:lnSpc>
              <a:tabLst>
                <a:tab pos="4770755" algn="l"/>
              </a:tabLst>
            </a:pPr>
            <a:r>
              <a:rPr sz="2400" dirty="0">
                <a:latin typeface="Times New Roman"/>
                <a:cs typeface="Times New Roman"/>
              </a:rPr>
              <a:t>E	take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666113" y="4599813"/>
            <a:ext cx="10941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Times New Roman"/>
                <a:cs typeface="Times New Roman"/>
              </a:rPr>
              <a:t>rec</a:t>
            </a:r>
            <a:r>
              <a:rPr sz="2400" spc="5" dirty="0">
                <a:latin typeface="Times New Roman"/>
                <a:cs typeface="Times New Roman"/>
              </a:rPr>
              <a:t>i</a:t>
            </a:r>
            <a:r>
              <a:rPr sz="2400" dirty="0">
                <a:latin typeface="Times New Roman"/>
                <a:cs typeface="Times New Roman"/>
              </a:rPr>
              <a:t>pient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795504" y="4599813"/>
            <a:ext cx="6356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Times New Roman"/>
                <a:cs typeface="Times New Roman"/>
              </a:rPr>
              <a:t>ac</a:t>
            </a:r>
            <a:r>
              <a:rPr sz="2400" spc="5" dirty="0">
                <a:latin typeface="Times New Roman"/>
                <a:cs typeface="Times New Roman"/>
              </a:rPr>
              <a:t>t</a:t>
            </a:r>
            <a:r>
              <a:rPr sz="2400" dirty="0">
                <a:latin typeface="Times New Roman"/>
                <a:cs typeface="Times New Roman"/>
              </a:rPr>
              <a:t>or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571494" y="5331358"/>
            <a:ext cx="272732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Times New Roman"/>
                <a:cs typeface="Times New Roman"/>
              </a:rPr>
              <a:t>X</a:t>
            </a: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u="heavy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ESNet</a:t>
            </a:r>
            <a:r>
              <a:rPr sz="2400" u="heavy" spc="-6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Representation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827271" y="4037584"/>
            <a:ext cx="1317625" cy="132715"/>
          </a:xfrm>
          <a:custGeom>
            <a:avLst/>
            <a:gdLst/>
            <a:ahLst/>
            <a:cxnLst/>
            <a:rect l="l" t="t" r="r" b="b"/>
            <a:pathLst>
              <a:path w="1317625" h="132714">
                <a:moveTo>
                  <a:pt x="114300" y="52070"/>
                </a:moveTo>
                <a:lnTo>
                  <a:pt x="0" y="52070"/>
                </a:lnTo>
                <a:lnTo>
                  <a:pt x="0" y="80645"/>
                </a:lnTo>
                <a:lnTo>
                  <a:pt x="114300" y="80645"/>
                </a:lnTo>
                <a:lnTo>
                  <a:pt x="114300" y="52070"/>
                </a:lnTo>
                <a:close/>
              </a:path>
              <a:path w="1317625" h="132714">
                <a:moveTo>
                  <a:pt x="314325" y="52070"/>
                </a:moveTo>
                <a:lnTo>
                  <a:pt x="200025" y="52070"/>
                </a:lnTo>
                <a:lnTo>
                  <a:pt x="200025" y="80645"/>
                </a:lnTo>
                <a:lnTo>
                  <a:pt x="314325" y="80645"/>
                </a:lnTo>
                <a:lnTo>
                  <a:pt x="314325" y="52070"/>
                </a:lnTo>
                <a:close/>
              </a:path>
              <a:path w="1317625" h="132714">
                <a:moveTo>
                  <a:pt x="514350" y="52070"/>
                </a:moveTo>
                <a:lnTo>
                  <a:pt x="400050" y="52070"/>
                </a:lnTo>
                <a:lnTo>
                  <a:pt x="400050" y="80645"/>
                </a:lnTo>
                <a:lnTo>
                  <a:pt x="514350" y="80645"/>
                </a:lnTo>
                <a:lnTo>
                  <a:pt x="514350" y="52070"/>
                </a:lnTo>
                <a:close/>
              </a:path>
              <a:path w="1317625" h="132714">
                <a:moveTo>
                  <a:pt x="714375" y="52070"/>
                </a:moveTo>
                <a:lnTo>
                  <a:pt x="600075" y="52070"/>
                </a:lnTo>
                <a:lnTo>
                  <a:pt x="600075" y="80645"/>
                </a:lnTo>
                <a:lnTo>
                  <a:pt x="714375" y="80645"/>
                </a:lnTo>
                <a:lnTo>
                  <a:pt x="714375" y="52070"/>
                </a:lnTo>
                <a:close/>
              </a:path>
              <a:path w="1317625" h="132714">
                <a:moveTo>
                  <a:pt x="914400" y="52070"/>
                </a:moveTo>
                <a:lnTo>
                  <a:pt x="800100" y="52070"/>
                </a:lnTo>
                <a:lnTo>
                  <a:pt x="800100" y="80645"/>
                </a:lnTo>
                <a:lnTo>
                  <a:pt x="914400" y="80645"/>
                </a:lnTo>
                <a:lnTo>
                  <a:pt x="914400" y="52070"/>
                </a:lnTo>
                <a:close/>
              </a:path>
              <a:path w="1317625" h="132714">
                <a:moveTo>
                  <a:pt x="1114425" y="52070"/>
                </a:moveTo>
                <a:lnTo>
                  <a:pt x="1000125" y="52070"/>
                </a:lnTo>
                <a:lnTo>
                  <a:pt x="1000125" y="80645"/>
                </a:lnTo>
                <a:lnTo>
                  <a:pt x="1114425" y="80645"/>
                </a:lnTo>
                <a:lnTo>
                  <a:pt x="1114425" y="52070"/>
                </a:lnTo>
                <a:close/>
              </a:path>
              <a:path w="1317625" h="132714">
                <a:moveTo>
                  <a:pt x="1260552" y="66309"/>
                </a:moveTo>
                <a:lnTo>
                  <a:pt x="1189101" y="107950"/>
                </a:lnTo>
                <a:lnTo>
                  <a:pt x="1186814" y="116713"/>
                </a:lnTo>
                <a:lnTo>
                  <a:pt x="1190752" y="123571"/>
                </a:lnTo>
                <a:lnTo>
                  <a:pt x="1194815" y="130302"/>
                </a:lnTo>
                <a:lnTo>
                  <a:pt x="1203452" y="132715"/>
                </a:lnTo>
                <a:lnTo>
                  <a:pt x="1292633" y="80645"/>
                </a:lnTo>
                <a:lnTo>
                  <a:pt x="1288795" y="80645"/>
                </a:lnTo>
                <a:lnTo>
                  <a:pt x="1288795" y="78613"/>
                </a:lnTo>
                <a:lnTo>
                  <a:pt x="1281683" y="78613"/>
                </a:lnTo>
                <a:lnTo>
                  <a:pt x="1260552" y="66309"/>
                </a:lnTo>
                <a:close/>
              </a:path>
              <a:path w="1317625" h="132714">
                <a:moveTo>
                  <a:pt x="1236094" y="52070"/>
                </a:moveTo>
                <a:lnTo>
                  <a:pt x="1200150" y="52070"/>
                </a:lnTo>
                <a:lnTo>
                  <a:pt x="1200150" y="80645"/>
                </a:lnTo>
                <a:lnTo>
                  <a:pt x="1235993" y="80645"/>
                </a:lnTo>
                <a:lnTo>
                  <a:pt x="1260552" y="66309"/>
                </a:lnTo>
                <a:lnTo>
                  <a:pt x="1236094" y="52070"/>
                </a:lnTo>
                <a:close/>
              </a:path>
              <a:path w="1317625" h="132714">
                <a:moveTo>
                  <a:pt x="1292851" y="52070"/>
                </a:moveTo>
                <a:lnTo>
                  <a:pt x="1288795" y="52070"/>
                </a:lnTo>
                <a:lnTo>
                  <a:pt x="1288795" y="80645"/>
                </a:lnTo>
                <a:lnTo>
                  <a:pt x="1292633" y="80645"/>
                </a:lnTo>
                <a:lnTo>
                  <a:pt x="1317243" y="66294"/>
                </a:lnTo>
                <a:lnTo>
                  <a:pt x="1292851" y="52070"/>
                </a:lnTo>
                <a:close/>
              </a:path>
              <a:path w="1317625" h="132714">
                <a:moveTo>
                  <a:pt x="1281683" y="53975"/>
                </a:moveTo>
                <a:lnTo>
                  <a:pt x="1260552" y="66309"/>
                </a:lnTo>
                <a:lnTo>
                  <a:pt x="1281683" y="78613"/>
                </a:lnTo>
                <a:lnTo>
                  <a:pt x="1281683" y="53975"/>
                </a:lnTo>
                <a:close/>
              </a:path>
              <a:path w="1317625" h="132714">
                <a:moveTo>
                  <a:pt x="1288795" y="53975"/>
                </a:moveTo>
                <a:lnTo>
                  <a:pt x="1281683" y="53975"/>
                </a:lnTo>
                <a:lnTo>
                  <a:pt x="1281683" y="78613"/>
                </a:lnTo>
                <a:lnTo>
                  <a:pt x="1288795" y="78613"/>
                </a:lnTo>
                <a:lnTo>
                  <a:pt x="1288795" y="53975"/>
                </a:lnTo>
                <a:close/>
              </a:path>
              <a:path w="1317625" h="132714">
                <a:moveTo>
                  <a:pt x="1203452" y="0"/>
                </a:moveTo>
                <a:lnTo>
                  <a:pt x="1194815" y="2286"/>
                </a:lnTo>
                <a:lnTo>
                  <a:pt x="1190752" y="9144"/>
                </a:lnTo>
                <a:lnTo>
                  <a:pt x="1186814" y="16002"/>
                </a:lnTo>
                <a:lnTo>
                  <a:pt x="1189101" y="24638"/>
                </a:lnTo>
                <a:lnTo>
                  <a:pt x="1195958" y="28702"/>
                </a:lnTo>
                <a:lnTo>
                  <a:pt x="1260552" y="66309"/>
                </a:lnTo>
                <a:lnTo>
                  <a:pt x="1281683" y="53975"/>
                </a:lnTo>
                <a:lnTo>
                  <a:pt x="1288795" y="53975"/>
                </a:lnTo>
                <a:lnTo>
                  <a:pt x="1288795" y="52070"/>
                </a:lnTo>
                <a:lnTo>
                  <a:pt x="1292851" y="52070"/>
                </a:lnTo>
                <a:lnTo>
                  <a:pt x="120345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619372" y="4256278"/>
            <a:ext cx="132715" cy="1056005"/>
          </a:xfrm>
          <a:custGeom>
            <a:avLst/>
            <a:gdLst/>
            <a:ahLst/>
            <a:cxnLst/>
            <a:rect l="l" t="t" r="r" b="b"/>
            <a:pathLst>
              <a:path w="132714" h="1056004">
                <a:moveTo>
                  <a:pt x="80644" y="0"/>
                </a:moveTo>
                <a:lnTo>
                  <a:pt x="52069" y="0"/>
                </a:lnTo>
                <a:lnTo>
                  <a:pt x="52069" y="114300"/>
                </a:lnTo>
                <a:lnTo>
                  <a:pt x="80644" y="114300"/>
                </a:lnTo>
                <a:lnTo>
                  <a:pt x="80644" y="0"/>
                </a:lnTo>
                <a:close/>
              </a:path>
              <a:path w="132714" h="1056004">
                <a:moveTo>
                  <a:pt x="80644" y="200025"/>
                </a:moveTo>
                <a:lnTo>
                  <a:pt x="52069" y="200025"/>
                </a:lnTo>
                <a:lnTo>
                  <a:pt x="52069" y="314325"/>
                </a:lnTo>
                <a:lnTo>
                  <a:pt x="80644" y="314325"/>
                </a:lnTo>
                <a:lnTo>
                  <a:pt x="80644" y="200025"/>
                </a:lnTo>
                <a:close/>
              </a:path>
              <a:path w="132714" h="1056004">
                <a:moveTo>
                  <a:pt x="80644" y="400050"/>
                </a:moveTo>
                <a:lnTo>
                  <a:pt x="52069" y="400050"/>
                </a:lnTo>
                <a:lnTo>
                  <a:pt x="52069" y="514350"/>
                </a:lnTo>
                <a:lnTo>
                  <a:pt x="80644" y="514350"/>
                </a:lnTo>
                <a:lnTo>
                  <a:pt x="80644" y="400050"/>
                </a:lnTo>
                <a:close/>
              </a:path>
              <a:path w="132714" h="1056004">
                <a:moveTo>
                  <a:pt x="80644" y="600075"/>
                </a:moveTo>
                <a:lnTo>
                  <a:pt x="52069" y="600075"/>
                </a:lnTo>
                <a:lnTo>
                  <a:pt x="52069" y="714375"/>
                </a:lnTo>
                <a:lnTo>
                  <a:pt x="80644" y="714375"/>
                </a:lnTo>
                <a:lnTo>
                  <a:pt x="80644" y="600075"/>
                </a:lnTo>
                <a:close/>
              </a:path>
              <a:path w="132714" h="1056004">
                <a:moveTo>
                  <a:pt x="80644" y="800100"/>
                </a:moveTo>
                <a:lnTo>
                  <a:pt x="52069" y="800100"/>
                </a:lnTo>
                <a:lnTo>
                  <a:pt x="52069" y="914400"/>
                </a:lnTo>
                <a:lnTo>
                  <a:pt x="80644" y="914400"/>
                </a:lnTo>
                <a:lnTo>
                  <a:pt x="80644" y="800100"/>
                </a:lnTo>
                <a:close/>
              </a:path>
              <a:path w="132714" h="1056004">
                <a:moveTo>
                  <a:pt x="16001" y="925576"/>
                </a:moveTo>
                <a:lnTo>
                  <a:pt x="9143" y="929640"/>
                </a:lnTo>
                <a:lnTo>
                  <a:pt x="2286" y="933577"/>
                </a:lnTo>
                <a:lnTo>
                  <a:pt x="0" y="942340"/>
                </a:lnTo>
                <a:lnTo>
                  <a:pt x="4063" y="949071"/>
                </a:lnTo>
                <a:lnTo>
                  <a:pt x="66293" y="1056005"/>
                </a:lnTo>
                <a:lnTo>
                  <a:pt x="82808" y="1027684"/>
                </a:lnTo>
                <a:lnTo>
                  <a:pt x="52069" y="1027684"/>
                </a:lnTo>
                <a:lnTo>
                  <a:pt x="52069" y="1000125"/>
                </a:lnTo>
                <a:lnTo>
                  <a:pt x="65835" y="1000125"/>
                </a:lnTo>
                <a:lnTo>
                  <a:pt x="66357" y="999231"/>
                </a:lnTo>
                <a:lnTo>
                  <a:pt x="28701" y="934720"/>
                </a:lnTo>
                <a:lnTo>
                  <a:pt x="24764" y="927862"/>
                </a:lnTo>
                <a:lnTo>
                  <a:pt x="16001" y="925576"/>
                </a:lnTo>
                <a:close/>
              </a:path>
              <a:path w="132714" h="1056004">
                <a:moveTo>
                  <a:pt x="65835" y="1000125"/>
                </a:moveTo>
                <a:lnTo>
                  <a:pt x="52069" y="1000125"/>
                </a:lnTo>
                <a:lnTo>
                  <a:pt x="52069" y="1027684"/>
                </a:lnTo>
                <a:lnTo>
                  <a:pt x="80644" y="1027684"/>
                </a:lnTo>
                <a:lnTo>
                  <a:pt x="80644" y="1020445"/>
                </a:lnTo>
                <a:lnTo>
                  <a:pt x="53975" y="1020445"/>
                </a:lnTo>
                <a:lnTo>
                  <a:pt x="65835" y="1000125"/>
                </a:lnTo>
                <a:close/>
              </a:path>
              <a:path w="132714" h="1056004">
                <a:moveTo>
                  <a:pt x="98879" y="1000125"/>
                </a:moveTo>
                <a:lnTo>
                  <a:pt x="80644" y="1000125"/>
                </a:lnTo>
                <a:lnTo>
                  <a:pt x="80644" y="1027684"/>
                </a:lnTo>
                <a:lnTo>
                  <a:pt x="82808" y="1027684"/>
                </a:lnTo>
                <a:lnTo>
                  <a:pt x="98879" y="1000125"/>
                </a:lnTo>
                <a:close/>
              </a:path>
              <a:path w="132714" h="1056004">
                <a:moveTo>
                  <a:pt x="66357" y="999231"/>
                </a:moveTo>
                <a:lnTo>
                  <a:pt x="53975" y="1020445"/>
                </a:lnTo>
                <a:lnTo>
                  <a:pt x="78739" y="1020445"/>
                </a:lnTo>
                <a:lnTo>
                  <a:pt x="66357" y="999231"/>
                </a:lnTo>
                <a:close/>
              </a:path>
              <a:path w="132714" h="1056004">
                <a:moveTo>
                  <a:pt x="116712" y="925576"/>
                </a:moveTo>
                <a:lnTo>
                  <a:pt x="107950" y="927862"/>
                </a:lnTo>
                <a:lnTo>
                  <a:pt x="104012" y="934720"/>
                </a:lnTo>
                <a:lnTo>
                  <a:pt x="66357" y="999231"/>
                </a:lnTo>
                <a:lnTo>
                  <a:pt x="78739" y="1020445"/>
                </a:lnTo>
                <a:lnTo>
                  <a:pt x="80644" y="1020445"/>
                </a:lnTo>
                <a:lnTo>
                  <a:pt x="80644" y="1000125"/>
                </a:lnTo>
                <a:lnTo>
                  <a:pt x="98879" y="1000125"/>
                </a:lnTo>
                <a:lnTo>
                  <a:pt x="128650" y="949071"/>
                </a:lnTo>
                <a:lnTo>
                  <a:pt x="132714" y="942340"/>
                </a:lnTo>
                <a:lnTo>
                  <a:pt x="130428" y="933577"/>
                </a:lnTo>
                <a:lnTo>
                  <a:pt x="123571" y="929640"/>
                </a:lnTo>
                <a:lnTo>
                  <a:pt x="116712" y="925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83154" y="3978783"/>
            <a:ext cx="623569" cy="1681911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pc="-5" dirty="0"/>
              <a:t>30</a:t>
            </a:fld>
            <a:endParaRPr spc="-5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6938" y="189738"/>
            <a:ext cx="31432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Inference</a:t>
            </a:r>
            <a:r>
              <a:rPr spc="-15" dirty="0"/>
              <a:t> </a:t>
            </a:r>
            <a:r>
              <a:rPr spc="-5" dirty="0"/>
              <a:t>Rules</a:t>
            </a:r>
            <a:r>
              <a:rPr spc="-10" dirty="0"/>
              <a:t> </a:t>
            </a:r>
            <a:r>
              <a:rPr dirty="0"/>
              <a:t>: </a:t>
            </a:r>
            <a:r>
              <a:rPr spc="-5" dirty="0"/>
              <a:t>ESNet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pc="-5" dirty="0"/>
              <a:t>31</a:t>
            </a:fld>
            <a:endParaRPr spc="-5" dirty="0"/>
          </a:p>
        </p:txBody>
      </p:sp>
      <p:sp>
        <p:nvSpPr>
          <p:cNvPr id="3" name="object 3"/>
          <p:cNvSpPr txBox="1"/>
          <p:nvPr/>
        </p:nvSpPr>
        <p:spPr>
          <a:xfrm>
            <a:off x="446938" y="1140967"/>
            <a:ext cx="10916920" cy="44354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Times New Roman"/>
                <a:cs typeface="Times New Roman"/>
              </a:rPr>
              <a:t>Example: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Represent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following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clauses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in</a:t>
            </a:r>
            <a:r>
              <a:rPr sz="2400" spc="1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ESNet:</a:t>
            </a:r>
            <a:endParaRPr sz="2400">
              <a:latin typeface="Times New Roman"/>
              <a:cs typeface="Times New Roman"/>
            </a:endParaRPr>
          </a:p>
          <a:p>
            <a:pPr marL="926465" marR="4239260">
              <a:lnSpc>
                <a:spcPts val="4620"/>
              </a:lnSpc>
              <a:spcBef>
                <a:spcPts val="445"/>
              </a:spcBef>
            </a:pPr>
            <a:r>
              <a:rPr sz="2400" b="1" spc="-5" dirty="0">
                <a:latin typeface="Times New Roman"/>
                <a:cs typeface="Times New Roman"/>
              </a:rPr>
              <a:t>recipient(E,X)</a:t>
            </a:r>
            <a:r>
              <a:rPr sz="2400" b="1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Wingdings"/>
                <a:cs typeface="Wingdings"/>
              </a:rPr>
              <a:t>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action(E,</a:t>
            </a:r>
            <a:r>
              <a:rPr sz="2400" b="1" spc="-1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take),</a:t>
            </a:r>
            <a:r>
              <a:rPr sz="2400" b="1" spc="-3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actor(E,X) </a:t>
            </a:r>
            <a:r>
              <a:rPr sz="2400" b="1" spc="-58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object(e</a:t>
            </a:r>
            <a:r>
              <a:rPr sz="2400" b="1" spc="-3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, apple)</a:t>
            </a:r>
            <a:endParaRPr sz="2400">
              <a:latin typeface="Times New Roman"/>
              <a:cs typeface="Times New Roman"/>
            </a:endParaRPr>
          </a:p>
          <a:p>
            <a:pPr marL="926465" marR="8136255">
              <a:lnSpc>
                <a:spcPts val="4620"/>
              </a:lnSpc>
            </a:pPr>
            <a:r>
              <a:rPr sz="2400" b="1" dirty="0">
                <a:latin typeface="Times New Roman"/>
                <a:cs typeface="Times New Roman"/>
              </a:rPr>
              <a:t>action(e,</a:t>
            </a:r>
            <a:r>
              <a:rPr sz="2400" b="1" spc="-11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take) </a:t>
            </a:r>
            <a:r>
              <a:rPr sz="2400" b="1" spc="-58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actor(e,</a:t>
            </a:r>
            <a:r>
              <a:rPr sz="2400" b="1" spc="-60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john)</a:t>
            </a:r>
            <a:endParaRPr sz="2400">
              <a:latin typeface="Times New Roman"/>
              <a:cs typeface="Times New Roman"/>
            </a:endParaRPr>
          </a:p>
          <a:p>
            <a:pPr marL="12700" marR="5080">
              <a:lnSpc>
                <a:spcPts val="4320"/>
              </a:lnSpc>
              <a:spcBef>
                <a:spcPts val="340"/>
              </a:spcBef>
              <a:tabLst>
                <a:tab pos="1292225" algn="l"/>
                <a:tab pos="1908175" algn="l"/>
                <a:tab pos="2124710" algn="l"/>
                <a:tab pos="2284730" algn="l"/>
                <a:tab pos="2472055" algn="l"/>
                <a:tab pos="2838450" algn="l"/>
                <a:tab pos="3135630" algn="l"/>
                <a:tab pos="3252470" algn="l"/>
                <a:tab pos="4226560" algn="l"/>
                <a:tab pos="4279900" algn="l"/>
                <a:tab pos="4796790" algn="l"/>
                <a:tab pos="5066030" algn="l"/>
                <a:tab pos="5601335" algn="l"/>
                <a:tab pos="6424295" algn="l"/>
                <a:tab pos="6812915" algn="l"/>
                <a:tab pos="7026275" algn="l"/>
                <a:tab pos="7189470" algn="l"/>
                <a:tab pos="7503159" algn="l"/>
                <a:tab pos="7870825" algn="l"/>
                <a:tab pos="8155940" algn="l"/>
                <a:tab pos="8320405" algn="l"/>
                <a:tab pos="8566150" algn="l"/>
                <a:tab pos="9208770" algn="l"/>
                <a:tab pos="9599295" algn="l"/>
                <a:tab pos="10107930" algn="l"/>
                <a:tab pos="10143490" algn="l"/>
              </a:tabLst>
            </a:pPr>
            <a:r>
              <a:rPr sz="2400" dirty="0">
                <a:latin typeface="Times New Roman"/>
                <a:cs typeface="Times New Roman"/>
              </a:rPr>
              <a:t>Solutio</a:t>
            </a:r>
            <a:r>
              <a:rPr sz="2400" spc="-15" dirty="0">
                <a:latin typeface="Times New Roman"/>
                <a:cs typeface="Times New Roman"/>
              </a:rPr>
              <a:t>n</a:t>
            </a:r>
            <a:r>
              <a:rPr sz="2400" spc="-5" dirty="0">
                <a:latin typeface="Times New Roman"/>
                <a:cs typeface="Times New Roman"/>
              </a:rPr>
              <a:t>:	Here,	E	</a:t>
            </a:r>
            <a:r>
              <a:rPr sz="2400" dirty="0">
                <a:latin typeface="Times New Roman"/>
                <a:cs typeface="Times New Roman"/>
              </a:rPr>
              <a:t>i</a:t>
            </a:r>
            <a:r>
              <a:rPr sz="2400" spc="-5" dirty="0">
                <a:latin typeface="Times New Roman"/>
                <a:cs typeface="Times New Roman"/>
              </a:rPr>
              <a:t>s</a:t>
            </a:r>
            <a:r>
              <a:rPr sz="2400" dirty="0">
                <a:latin typeface="Times New Roman"/>
                <a:cs typeface="Times New Roman"/>
              </a:rPr>
              <a:t>	a	varia</a:t>
            </a:r>
            <a:r>
              <a:rPr sz="2400" spc="-10" dirty="0">
                <a:latin typeface="Times New Roman"/>
                <a:cs typeface="Times New Roman"/>
              </a:rPr>
              <a:t>b</a:t>
            </a:r>
            <a:r>
              <a:rPr sz="2400" dirty="0">
                <a:latin typeface="Times New Roman"/>
                <a:cs typeface="Times New Roman"/>
              </a:rPr>
              <a:t>le		f</a:t>
            </a:r>
            <a:r>
              <a:rPr sz="2400" spc="-20" dirty="0">
                <a:latin typeface="Times New Roman"/>
                <a:cs typeface="Times New Roman"/>
              </a:rPr>
              <a:t>o</a:t>
            </a:r>
            <a:r>
              <a:rPr sz="2400" dirty="0">
                <a:latin typeface="Times New Roman"/>
                <a:cs typeface="Times New Roman"/>
              </a:rPr>
              <a:t>r	so</a:t>
            </a:r>
            <a:r>
              <a:rPr sz="2400" spc="-20" dirty="0">
                <a:latin typeface="Times New Roman"/>
                <a:cs typeface="Times New Roman"/>
              </a:rPr>
              <a:t>m</a:t>
            </a:r>
            <a:r>
              <a:rPr sz="2400" dirty="0">
                <a:latin typeface="Times New Roman"/>
                <a:cs typeface="Times New Roman"/>
              </a:rPr>
              <a:t>e	event	and	</a:t>
            </a:r>
            <a:r>
              <a:rPr sz="2400" spc="-135" dirty="0">
                <a:latin typeface="Times New Roman"/>
                <a:cs typeface="Times New Roman"/>
              </a:rPr>
              <a:t>„e</a:t>
            </a:r>
            <a:r>
              <a:rPr sz="2400" spc="-270" dirty="0">
                <a:latin typeface="Times New Roman"/>
                <a:cs typeface="Times New Roman"/>
              </a:rPr>
              <a:t>‟</a:t>
            </a:r>
            <a:r>
              <a:rPr sz="2400" dirty="0">
                <a:latin typeface="Times New Roman"/>
                <a:cs typeface="Times New Roman"/>
              </a:rPr>
              <a:t>	i</a:t>
            </a:r>
            <a:r>
              <a:rPr sz="2400" spc="-5" dirty="0">
                <a:latin typeface="Times New Roman"/>
                <a:cs typeface="Times New Roman"/>
              </a:rPr>
              <a:t>s</a:t>
            </a:r>
            <a:r>
              <a:rPr sz="2400" dirty="0">
                <a:latin typeface="Times New Roman"/>
                <a:cs typeface="Times New Roman"/>
              </a:rPr>
              <a:t>	an	act</a:t>
            </a:r>
            <a:r>
              <a:rPr sz="2400" spc="-15" dirty="0">
                <a:latin typeface="Times New Roman"/>
                <a:cs typeface="Times New Roman"/>
              </a:rPr>
              <a:t>u</a:t>
            </a:r>
            <a:r>
              <a:rPr sz="2400" dirty="0">
                <a:latin typeface="Times New Roman"/>
                <a:cs typeface="Times New Roman"/>
              </a:rPr>
              <a:t>al	even</a:t>
            </a:r>
            <a:r>
              <a:rPr sz="2400" spc="-5" dirty="0">
                <a:latin typeface="Times New Roman"/>
                <a:cs typeface="Times New Roman"/>
              </a:rPr>
              <a:t>t</a:t>
            </a:r>
            <a:r>
              <a:rPr sz="2400" dirty="0">
                <a:latin typeface="Times New Roman"/>
                <a:cs typeface="Times New Roman"/>
              </a:rPr>
              <a:t>.	</a:t>
            </a:r>
            <a:r>
              <a:rPr sz="2400" spc="-5" dirty="0">
                <a:latin typeface="Times New Roman"/>
                <a:cs typeface="Times New Roman"/>
              </a:rPr>
              <a:t>E</a:t>
            </a:r>
            <a:r>
              <a:rPr sz="2400" spc="-25" dirty="0">
                <a:latin typeface="Times New Roman"/>
                <a:cs typeface="Times New Roman"/>
              </a:rPr>
              <a:t>S</a:t>
            </a:r>
            <a:r>
              <a:rPr sz="2400" spc="-5" dirty="0">
                <a:latin typeface="Times New Roman"/>
                <a:cs typeface="Times New Roman"/>
              </a:rPr>
              <a:t>Net  </a:t>
            </a:r>
            <a:r>
              <a:rPr sz="2400" dirty="0">
                <a:latin typeface="Times New Roman"/>
                <a:cs typeface="Times New Roman"/>
              </a:rPr>
              <a:t>represe</a:t>
            </a:r>
            <a:r>
              <a:rPr sz="2400" spc="-15" dirty="0">
                <a:latin typeface="Times New Roman"/>
                <a:cs typeface="Times New Roman"/>
              </a:rPr>
              <a:t>n</a:t>
            </a:r>
            <a:r>
              <a:rPr sz="2400" dirty="0">
                <a:latin typeface="Times New Roman"/>
                <a:cs typeface="Times New Roman"/>
              </a:rPr>
              <a:t>ta</a:t>
            </a:r>
            <a:r>
              <a:rPr sz="2400" spc="-15" dirty="0">
                <a:latin typeface="Times New Roman"/>
                <a:cs typeface="Times New Roman"/>
              </a:rPr>
              <a:t>t</a:t>
            </a:r>
            <a:r>
              <a:rPr sz="2400" spc="-10" dirty="0">
                <a:latin typeface="Times New Roman"/>
                <a:cs typeface="Times New Roman"/>
              </a:rPr>
              <a:t>i</a:t>
            </a:r>
            <a:r>
              <a:rPr sz="2400" dirty="0">
                <a:latin typeface="Times New Roman"/>
                <a:cs typeface="Times New Roman"/>
              </a:rPr>
              <a:t>on	is		sho</a:t>
            </a:r>
            <a:r>
              <a:rPr sz="2400" spc="-10" dirty="0">
                <a:latin typeface="Times New Roman"/>
                <a:cs typeface="Times New Roman"/>
              </a:rPr>
              <a:t>w</a:t>
            </a:r>
            <a:r>
              <a:rPr sz="2400" dirty="0">
                <a:latin typeface="Times New Roman"/>
                <a:cs typeface="Times New Roman"/>
              </a:rPr>
              <a:t>n		belo</a:t>
            </a:r>
            <a:r>
              <a:rPr sz="2400" spc="-160" dirty="0">
                <a:latin typeface="Times New Roman"/>
                <a:cs typeface="Times New Roman"/>
              </a:rPr>
              <a:t>w</a:t>
            </a:r>
            <a:r>
              <a:rPr sz="2400" dirty="0">
                <a:latin typeface="Times New Roman"/>
                <a:cs typeface="Times New Roman"/>
              </a:rPr>
              <a:t>.	Here,	t</a:t>
            </a:r>
            <a:r>
              <a:rPr sz="2400" spc="-10" dirty="0">
                <a:latin typeface="Times New Roman"/>
                <a:cs typeface="Times New Roman"/>
              </a:rPr>
              <a:t>h</a:t>
            </a:r>
            <a:r>
              <a:rPr sz="2400" dirty="0">
                <a:latin typeface="Times New Roman"/>
                <a:cs typeface="Times New Roman"/>
              </a:rPr>
              <a:t>e	</a:t>
            </a:r>
            <a:r>
              <a:rPr sz="2400" spc="-5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pa</a:t>
            </a:r>
            <a:r>
              <a:rPr sz="2400" spc="-10" dirty="0">
                <a:latin typeface="Times New Roman"/>
                <a:cs typeface="Times New Roman"/>
              </a:rPr>
              <a:t>rt</a:t>
            </a:r>
            <a:r>
              <a:rPr sz="2400" dirty="0">
                <a:latin typeface="Times New Roman"/>
                <a:cs typeface="Times New Roman"/>
              </a:rPr>
              <a:t>ition	is		s</a:t>
            </a:r>
            <a:r>
              <a:rPr sz="2400" spc="-15" dirty="0">
                <a:latin typeface="Times New Roman"/>
                <a:cs typeface="Times New Roman"/>
              </a:rPr>
              <a:t>h</a:t>
            </a:r>
            <a:r>
              <a:rPr sz="2400" dirty="0">
                <a:latin typeface="Times New Roman"/>
                <a:cs typeface="Times New Roman"/>
              </a:rPr>
              <a:t>o</a:t>
            </a:r>
            <a:r>
              <a:rPr sz="2400" spc="-10" dirty="0">
                <a:latin typeface="Times New Roman"/>
                <a:cs typeface="Times New Roman"/>
              </a:rPr>
              <a:t>w</a:t>
            </a:r>
            <a:r>
              <a:rPr sz="2400" dirty="0">
                <a:latin typeface="Times New Roman"/>
                <a:cs typeface="Times New Roman"/>
              </a:rPr>
              <a:t>n	to	de</a:t>
            </a:r>
            <a:r>
              <a:rPr sz="2400" spc="-10" dirty="0">
                <a:latin typeface="Times New Roman"/>
                <a:cs typeface="Times New Roman"/>
              </a:rPr>
              <a:t>l</a:t>
            </a:r>
            <a:r>
              <a:rPr sz="2400" dirty="0">
                <a:latin typeface="Times New Roman"/>
                <a:cs typeface="Times New Roman"/>
              </a:rPr>
              <a:t>i</a:t>
            </a:r>
            <a:r>
              <a:rPr sz="2400" spc="-20" dirty="0">
                <a:latin typeface="Times New Roman"/>
                <a:cs typeface="Times New Roman"/>
              </a:rPr>
              <a:t>m</a:t>
            </a:r>
            <a:r>
              <a:rPr sz="2400" dirty="0">
                <a:latin typeface="Times New Roman"/>
                <a:cs typeface="Times New Roman"/>
              </a:rPr>
              <a:t>it	the		</a:t>
            </a:r>
            <a:r>
              <a:rPr sz="2400" spc="-10" dirty="0">
                <a:latin typeface="Times New Roman"/>
                <a:cs typeface="Times New Roman"/>
              </a:rPr>
              <a:t>c</a:t>
            </a:r>
            <a:r>
              <a:rPr sz="2400" dirty="0">
                <a:latin typeface="Times New Roman"/>
                <a:cs typeface="Times New Roman"/>
              </a:rPr>
              <a:t>la</a:t>
            </a:r>
            <a:r>
              <a:rPr sz="2400" spc="-10" dirty="0">
                <a:latin typeface="Times New Roman"/>
                <a:cs typeface="Times New Roman"/>
              </a:rPr>
              <a:t>u</a:t>
            </a:r>
            <a:r>
              <a:rPr sz="2400" dirty="0">
                <a:latin typeface="Times New Roman"/>
                <a:cs typeface="Times New Roman"/>
              </a:rPr>
              <a:t>se</a:t>
            </a: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055"/>
              </a:spcBef>
            </a:pPr>
            <a:r>
              <a:rPr sz="2400" spc="-5" dirty="0">
                <a:latin typeface="Times New Roman"/>
                <a:cs typeface="Times New Roman"/>
              </a:rPr>
              <a:t>pictorially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by enclosing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clausal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rule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in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 ellipse.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6938" y="189738"/>
            <a:ext cx="31432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Inference</a:t>
            </a:r>
            <a:r>
              <a:rPr spc="-15" dirty="0"/>
              <a:t> </a:t>
            </a:r>
            <a:r>
              <a:rPr spc="-5" dirty="0"/>
              <a:t>Rules</a:t>
            </a:r>
            <a:r>
              <a:rPr spc="-10" dirty="0"/>
              <a:t> </a:t>
            </a:r>
            <a:r>
              <a:rPr dirty="0"/>
              <a:t>: </a:t>
            </a:r>
            <a:r>
              <a:rPr spc="-5" dirty="0"/>
              <a:t>ESNet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516634" y="1199391"/>
            <a:ext cx="11214100" cy="4514215"/>
            <a:chOff x="516634" y="1199391"/>
            <a:chExt cx="11214100" cy="451421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6634" y="1199391"/>
              <a:ext cx="11213594" cy="4514081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1499" y="1254124"/>
              <a:ext cx="11049000" cy="434975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552449" y="1235074"/>
              <a:ext cx="11087100" cy="4387850"/>
            </a:xfrm>
            <a:custGeom>
              <a:avLst/>
              <a:gdLst/>
              <a:ahLst/>
              <a:cxnLst/>
              <a:rect l="l" t="t" r="r" b="b"/>
              <a:pathLst>
                <a:path w="11087100" h="4387850">
                  <a:moveTo>
                    <a:pt x="0" y="4387850"/>
                  </a:moveTo>
                  <a:lnTo>
                    <a:pt x="11087100" y="4387850"/>
                  </a:lnTo>
                  <a:lnTo>
                    <a:pt x="11087100" y="0"/>
                  </a:lnTo>
                  <a:lnTo>
                    <a:pt x="0" y="0"/>
                  </a:lnTo>
                  <a:lnTo>
                    <a:pt x="0" y="438785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5257291" y="5858967"/>
            <a:ext cx="29083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Times New Roman"/>
                <a:cs typeface="Times New Roman"/>
              </a:rPr>
              <a:t>ESNet</a:t>
            </a:r>
            <a:r>
              <a:rPr sz="2400" b="1" spc="-50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Representation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pc="-5" dirty="0"/>
              <a:t>32</a:t>
            </a:fld>
            <a:endParaRPr spc="-5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46938" y="307085"/>
            <a:ext cx="10918190" cy="43351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0" dirty="0">
                <a:latin typeface="Times New Roman"/>
                <a:cs typeface="Times New Roman"/>
              </a:rPr>
              <a:t>Inference </a:t>
            </a:r>
            <a:r>
              <a:rPr sz="2400" b="1" spc="-5" dirty="0">
                <a:latin typeface="Times New Roman"/>
                <a:cs typeface="Times New Roman"/>
              </a:rPr>
              <a:t>Rules</a:t>
            </a:r>
            <a:r>
              <a:rPr sz="2400" b="1" spc="-1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:</a:t>
            </a:r>
            <a:r>
              <a:rPr sz="2400" b="1" spc="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ESNet</a:t>
            </a:r>
            <a:endParaRPr sz="2400">
              <a:latin typeface="Times New Roman"/>
              <a:cs typeface="Times New Roman"/>
            </a:endParaRPr>
          </a:p>
          <a:p>
            <a:pPr marL="469900" indent="-457200">
              <a:lnSpc>
                <a:spcPct val="100000"/>
              </a:lnSpc>
              <a:spcBef>
                <a:spcPts val="1835"/>
              </a:spcBef>
              <a:buFont typeface="Arial MT"/>
              <a:buChar char="•"/>
              <a:tabLst>
                <a:tab pos="469265" algn="l"/>
                <a:tab pos="469900" algn="l"/>
                <a:tab pos="1100455" algn="l"/>
                <a:tab pos="2406650" algn="l"/>
                <a:tab pos="3156585" algn="l"/>
                <a:tab pos="3389629" algn="l"/>
                <a:tab pos="3961129" algn="l"/>
                <a:tab pos="4634865" algn="l"/>
                <a:tab pos="5231130" algn="l"/>
                <a:tab pos="6267450" algn="l"/>
                <a:tab pos="6781165" algn="l"/>
                <a:tab pos="7597775" algn="l"/>
                <a:tab pos="8126730" algn="l"/>
                <a:tab pos="9379585" algn="l"/>
                <a:tab pos="9774555" algn="l"/>
              </a:tabLst>
            </a:pPr>
            <a:r>
              <a:rPr sz="2400" dirty="0">
                <a:latin typeface="Times New Roman"/>
                <a:cs typeface="Times New Roman"/>
              </a:rPr>
              <a:t>The	h</a:t>
            </a:r>
            <a:r>
              <a:rPr sz="2400" spc="-10" dirty="0">
                <a:latin typeface="Times New Roman"/>
                <a:cs typeface="Times New Roman"/>
              </a:rPr>
              <a:t>i</a:t>
            </a:r>
            <a:r>
              <a:rPr sz="2400" dirty="0">
                <a:latin typeface="Times New Roman"/>
                <a:cs typeface="Times New Roman"/>
              </a:rPr>
              <a:t>erar</a:t>
            </a:r>
            <a:r>
              <a:rPr sz="2400" spc="-15" dirty="0">
                <a:latin typeface="Times New Roman"/>
                <a:cs typeface="Times New Roman"/>
              </a:rPr>
              <a:t>c</a:t>
            </a:r>
            <a:r>
              <a:rPr sz="2400" dirty="0">
                <a:latin typeface="Times New Roman"/>
                <a:cs typeface="Times New Roman"/>
              </a:rPr>
              <a:t>hy	</a:t>
            </a:r>
            <a:r>
              <a:rPr sz="2400" spc="-10" dirty="0">
                <a:latin typeface="Times New Roman"/>
                <a:cs typeface="Times New Roman"/>
              </a:rPr>
              <a:t>l</a:t>
            </a:r>
            <a:r>
              <a:rPr sz="2400" dirty="0">
                <a:latin typeface="Times New Roman"/>
                <a:cs typeface="Times New Roman"/>
              </a:rPr>
              <a:t>inks	,	</a:t>
            </a:r>
            <a:r>
              <a:rPr sz="2400" spc="-10" dirty="0">
                <a:latin typeface="Times New Roman"/>
                <a:cs typeface="Times New Roman"/>
              </a:rPr>
              <a:t>i</a:t>
            </a:r>
            <a:r>
              <a:rPr sz="2400" dirty="0">
                <a:latin typeface="Times New Roman"/>
                <a:cs typeface="Times New Roman"/>
              </a:rPr>
              <a:t>sa,	in</a:t>
            </a:r>
            <a:r>
              <a:rPr sz="2400" spc="-10" dirty="0">
                <a:latin typeface="Times New Roman"/>
                <a:cs typeface="Times New Roman"/>
              </a:rPr>
              <a:t>s</a:t>
            </a:r>
            <a:r>
              <a:rPr sz="2400" dirty="0">
                <a:latin typeface="Times New Roman"/>
                <a:cs typeface="Times New Roman"/>
              </a:rPr>
              <a:t>t,	a</a:t>
            </a:r>
            <a:r>
              <a:rPr sz="2400" spc="-15" dirty="0">
                <a:latin typeface="Times New Roman"/>
                <a:cs typeface="Times New Roman"/>
              </a:rPr>
              <a:t>n</a:t>
            </a:r>
            <a:r>
              <a:rPr sz="2400" dirty="0">
                <a:latin typeface="Times New Roman"/>
                <a:cs typeface="Times New Roman"/>
              </a:rPr>
              <a:t>d	pa</a:t>
            </a:r>
            <a:r>
              <a:rPr sz="2400" spc="-10" dirty="0">
                <a:latin typeface="Times New Roman"/>
                <a:cs typeface="Times New Roman"/>
              </a:rPr>
              <a:t>r</a:t>
            </a:r>
            <a:r>
              <a:rPr sz="2400" dirty="0">
                <a:latin typeface="Times New Roman"/>
                <a:cs typeface="Times New Roman"/>
              </a:rPr>
              <a:t>t_of	(or	prop)	are	av</a:t>
            </a:r>
            <a:r>
              <a:rPr sz="2400" spc="-10" dirty="0">
                <a:latin typeface="Times New Roman"/>
                <a:cs typeface="Times New Roman"/>
              </a:rPr>
              <a:t>ai</a:t>
            </a:r>
            <a:r>
              <a:rPr sz="2400" dirty="0">
                <a:latin typeface="Times New Roman"/>
                <a:cs typeface="Times New Roman"/>
              </a:rPr>
              <a:t>la</a:t>
            </a:r>
            <a:r>
              <a:rPr sz="2400" spc="-10" dirty="0">
                <a:latin typeface="Times New Roman"/>
                <a:cs typeface="Times New Roman"/>
              </a:rPr>
              <a:t>bl</a:t>
            </a:r>
            <a:r>
              <a:rPr sz="2400" dirty="0">
                <a:latin typeface="Times New Roman"/>
                <a:cs typeface="Times New Roman"/>
              </a:rPr>
              <a:t>e	in	Se</a:t>
            </a:r>
            <a:r>
              <a:rPr sz="2400" spc="-25" dirty="0">
                <a:latin typeface="Times New Roman"/>
                <a:cs typeface="Times New Roman"/>
              </a:rPr>
              <a:t>m</a:t>
            </a:r>
            <a:r>
              <a:rPr sz="2400" dirty="0">
                <a:latin typeface="Times New Roman"/>
                <a:cs typeface="Times New Roman"/>
              </a:rPr>
              <a:t>an</a:t>
            </a:r>
            <a:r>
              <a:rPr sz="2400" spc="-10" dirty="0">
                <a:latin typeface="Times New Roman"/>
                <a:cs typeface="Times New Roman"/>
              </a:rPr>
              <a:t>ti</a:t>
            </a:r>
            <a:r>
              <a:rPr sz="2400" dirty="0">
                <a:latin typeface="Times New Roman"/>
                <a:cs typeface="Times New Roman"/>
              </a:rPr>
              <a:t>c</a:t>
            </a:r>
            <a:endParaRPr sz="2400">
              <a:latin typeface="Times New Roman"/>
              <a:cs typeface="Times New Roman"/>
            </a:endParaRPr>
          </a:p>
          <a:p>
            <a:pPr marL="469265">
              <a:lnSpc>
                <a:spcPct val="100000"/>
              </a:lnSpc>
              <a:spcBef>
                <a:spcPts val="1440"/>
              </a:spcBef>
            </a:pPr>
            <a:r>
              <a:rPr sz="2400" spc="-5" dirty="0">
                <a:latin typeface="Times New Roman"/>
                <a:cs typeface="Times New Roman"/>
              </a:rPr>
              <a:t>Networks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and are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also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available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as</a:t>
            </a:r>
            <a:r>
              <a:rPr sz="2400" dirty="0">
                <a:latin typeface="Times New Roman"/>
                <a:cs typeface="Times New Roman"/>
              </a:rPr>
              <a:t> special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cases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in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ESNet</a:t>
            </a:r>
            <a:endParaRPr sz="2400">
              <a:latin typeface="Times New Roman"/>
              <a:cs typeface="Times New Roman"/>
            </a:endParaRPr>
          </a:p>
          <a:p>
            <a:pPr marL="469900" indent="-457200">
              <a:lnSpc>
                <a:spcPct val="100000"/>
              </a:lnSpc>
              <a:spcBef>
                <a:spcPts val="1850"/>
              </a:spcBef>
              <a:buFont typeface="Arial MT"/>
              <a:buChar char="•"/>
              <a:tabLst>
                <a:tab pos="469265" algn="l"/>
                <a:tab pos="469900" algn="l"/>
              </a:tabLst>
            </a:pPr>
            <a:r>
              <a:rPr sz="2400" dirty="0">
                <a:latin typeface="Times New Roman"/>
                <a:cs typeface="Times New Roman"/>
              </a:rPr>
              <a:t>For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eg.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Every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human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has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two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legs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could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be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represented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using</a:t>
            </a:r>
            <a:endParaRPr sz="2400">
              <a:latin typeface="Times New Roman"/>
              <a:cs typeface="Times New Roman"/>
            </a:endParaRPr>
          </a:p>
          <a:p>
            <a:pPr marL="2908300">
              <a:lnSpc>
                <a:spcPct val="100000"/>
              </a:lnSpc>
              <a:spcBef>
                <a:spcPts val="520"/>
              </a:spcBef>
            </a:pPr>
            <a:r>
              <a:rPr sz="2400" dirty="0">
                <a:latin typeface="Times New Roman"/>
                <a:cs typeface="Times New Roman"/>
              </a:rPr>
              <a:t>part_of</a:t>
            </a:r>
            <a:endParaRPr sz="2400">
              <a:latin typeface="Times New Roman"/>
              <a:cs typeface="Times New Roman"/>
            </a:endParaRPr>
          </a:p>
          <a:p>
            <a:pPr marL="1536065">
              <a:lnSpc>
                <a:spcPct val="100000"/>
              </a:lnSpc>
              <a:tabLst>
                <a:tab pos="4161154" algn="l"/>
              </a:tabLst>
            </a:pPr>
            <a:r>
              <a:rPr sz="2400" dirty="0">
                <a:latin typeface="Times New Roman"/>
                <a:cs typeface="Times New Roman"/>
              </a:rPr>
              <a:t>two_legs	</a:t>
            </a:r>
            <a:r>
              <a:rPr sz="2400" spc="-5" dirty="0">
                <a:latin typeface="Times New Roman"/>
                <a:cs typeface="Times New Roman"/>
              </a:rPr>
              <a:t>Human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050">
              <a:latin typeface="Times New Roman"/>
              <a:cs typeface="Times New Roman"/>
            </a:endParaRPr>
          </a:p>
          <a:p>
            <a:pPr marL="545465" marR="6985" indent="-6350">
              <a:lnSpc>
                <a:spcPct val="150000"/>
              </a:lnSpc>
            </a:pP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25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interpretation</a:t>
            </a:r>
            <a:r>
              <a:rPr sz="2400" spc="25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is</a:t>
            </a:r>
            <a:r>
              <a:rPr sz="2400" spc="25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that</a:t>
            </a:r>
            <a:r>
              <a:rPr sz="2400" spc="254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for</a:t>
            </a:r>
            <a:r>
              <a:rPr sz="2400" spc="24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every</a:t>
            </a:r>
            <a:r>
              <a:rPr sz="2400" spc="254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human,</a:t>
            </a:r>
            <a:r>
              <a:rPr sz="2400" spc="254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there</a:t>
            </a:r>
            <a:r>
              <a:rPr sz="2400" spc="254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exists</a:t>
            </a:r>
            <a:r>
              <a:rPr sz="2400" spc="25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two</a:t>
            </a:r>
            <a:r>
              <a:rPr sz="2400" spc="254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legs</a:t>
            </a:r>
            <a:r>
              <a:rPr sz="2400" spc="254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which</a:t>
            </a:r>
            <a:r>
              <a:rPr sz="2400" spc="2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are</a:t>
            </a:r>
            <a:r>
              <a:rPr sz="2400" spc="254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part_of </a:t>
            </a:r>
            <a:r>
              <a:rPr sz="2400" spc="-58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that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human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299586" y="3079369"/>
            <a:ext cx="1109980" cy="85725"/>
          </a:xfrm>
          <a:custGeom>
            <a:avLst/>
            <a:gdLst/>
            <a:ahLst/>
            <a:cxnLst/>
            <a:rect l="l" t="t" r="r" b="b"/>
            <a:pathLst>
              <a:path w="1109979" h="85725">
                <a:moveTo>
                  <a:pt x="1024001" y="0"/>
                </a:moveTo>
                <a:lnTo>
                  <a:pt x="1024001" y="85725"/>
                </a:lnTo>
                <a:lnTo>
                  <a:pt x="1081066" y="57150"/>
                </a:lnTo>
                <a:lnTo>
                  <a:pt x="1038351" y="57150"/>
                </a:lnTo>
                <a:lnTo>
                  <a:pt x="1038351" y="28575"/>
                </a:lnTo>
                <a:lnTo>
                  <a:pt x="1081235" y="28575"/>
                </a:lnTo>
                <a:lnTo>
                  <a:pt x="1024001" y="0"/>
                </a:lnTo>
                <a:close/>
              </a:path>
              <a:path w="1109979" h="85725">
                <a:moveTo>
                  <a:pt x="1024001" y="28575"/>
                </a:moveTo>
                <a:lnTo>
                  <a:pt x="0" y="28575"/>
                </a:lnTo>
                <a:lnTo>
                  <a:pt x="0" y="57150"/>
                </a:lnTo>
                <a:lnTo>
                  <a:pt x="1024001" y="57150"/>
                </a:lnTo>
                <a:lnTo>
                  <a:pt x="1024001" y="28575"/>
                </a:lnTo>
                <a:close/>
              </a:path>
              <a:path w="1109979" h="85725">
                <a:moveTo>
                  <a:pt x="1081235" y="28575"/>
                </a:moveTo>
                <a:lnTo>
                  <a:pt x="1038351" y="28575"/>
                </a:lnTo>
                <a:lnTo>
                  <a:pt x="1038351" y="57150"/>
                </a:lnTo>
                <a:lnTo>
                  <a:pt x="1081066" y="57150"/>
                </a:lnTo>
                <a:lnTo>
                  <a:pt x="1109726" y="42798"/>
                </a:lnTo>
                <a:lnTo>
                  <a:pt x="1081235" y="2857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pc="-5" dirty="0"/>
              <a:t>33</a:t>
            </a:fld>
            <a:endParaRPr spc="-5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46938" y="307085"/>
            <a:ext cx="6647180" cy="23882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0" dirty="0">
                <a:latin typeface="Times New Roman"/>
                <a:cs typeface="Times New Roman"/>
              </a:rPr>
              <a:t>Inference </a:t>
            </a:r>
            <a:r>
              <a:rPr sz="2400" b="1" spc="-5" dirty="0">
                <a:latin typeface="Times New Roman"/>
                <a:cs typeface="Times New Roman"/>
              </a:rPr>
              <a:t>Rules</a:t>
            </a:r>
            <a:r>
              <a:rPr sz="2400" b="1" spc="-1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:</a:t>
            </a:r>
            <a:r>
              <a:rPr sz="2400" b="1" spc="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ESNet</a:t>
            </a: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835"/>
              </a:spcBef>
            </a:pPr>
            <a:r>
              <a:rPr sz="2400" b="1" dirty="0">
                <a:latin typeface="Times New Roman"/>
                <a:cs typeface="Times New Roman"/>
              </a:rPr>
              <a:t>Contradiction</a:t>
            </a:r>
            <a:endParaRPr sz="2400">
              <a:latin typeface="Times New Roman"/>
              <a:cs typeface="Times New Roman"/>
            </a:endParaRPr>
          </a:p>
          <a:p>
            <a:pPr marL="469265" marR="5080" indent="-469265">
              <a:lnSpc>
                <a:spcPct val="118000"/>
              </a:lnSpc>
              <a:spcBef>
                <a:spcPts val="1330"/>
              </a:spcBef>
              <a:buFont typeface="Arial MT"/>
              <a:buChar char="•"/>
              <a:tabLst>
                <a:tab pos="469265" algn="l"/>
                <a:tab pos="469900" algn="l"/>
              </a:tabLst>
            </a:pP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Contradiction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in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ESNet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can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be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represented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as: </a:t>
            </a:r>
            <a:r>
              <a:rPr sz="2400" spc="-58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part_of</a:t>
            </a:r>
            <a:endParaRPr sz="2400">
              <a:latin typeface="Times New Roman"/>
              <a:cs typeface="Times New Roman"/>
            </a:endParaRPr>
          </a:p>
          <a:p>
            <a:pPr marL="233679" algn="ctr">
              <a:lnSpc>
                <a:spcPct val="100000"/>
              </a:lnSpc>
              <a:tabLst>
                <a:tab pos="1840230" algn="l"/>
              </a:tabLst>
            </a:pPr>
            <a:r>
              <a:rPr sz="2400" spc="-5" dirty="0">
                <a:latin typeface="Times New Roman"/>
                <a:cs typeface="Times New Roman"/>
              </a:rPr>
              <a:t>P	X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56713" y="3153283"/>
            <a:ext cx="9067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Times New Roman"/>
                <a:cs typeface="Times New Roman"/>
              </a:rPr>
              <a:t>part_of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551426" y="2970403"/>
            <a:ext cx="568325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03835">
              <a:lnSpc>
                <a:spcPct val="150000"/>
              </a:lnSpc>
              <a:spcBef>
                <a:spcPts val="100"/>
              </a:spcBef>
            </a:pPr>
            <a:r>
              <a:rPr sz="2400" spc="-5" dirty="0">
                <a:latin typeface="Times New Roman"/>
                <a:cs typeface="Times New Roman"/>
              </a:rPr>
              <a:t>isa  Y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46938" y="4184777"/>
            <a:ext cx="11536680" cy="1620520"/>
          </a:xfrm>
          <a:prstGeom prst="rect">
            <a:avLst/>
          </a:prstGeom>
        </p:spPr>
        <p:txBody>
          <a:bodyPr vert="horz" wrap="square" lIns="0" tIns="78105" rIns="0" bIns="0" rtlCol="0">
            <a:spAutoFit/>
          </a:bodyPr>
          <a:lstStyle/>
          <a:p>
            <a:pPr marL="2374265" algn="just">
              <a:lnSpc>
                <a:spcPct val="100000"/>
              </a:lnSpc>
              <a:spcBef>
                <a:spcPts val="615"/>
              </a:spcBef>
            </a:pPr>
            <a:r>
              <a:rPr sz="2400" b="1" u="heavy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Contradiction</a:t>
            </a:r>
            <a:r>
              <a:rPr sz="2400" b="1" u="heavy" spc="-1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400" b="1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in</a:t>
            </a:r>
            <a:r>
              <a:rPr sz="2400" b="1" u="heavy" spc="-1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400" b="1" u="heavy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ESNet</a:t>
            </a:r>
            <a:endParaRPr sz="2400">
              <a:latin typeface="Times New Roman"/>
              <a:cs typeface="Times New Roman"/>
            </a:endParaRPr>
          </a:p>
          <a:p>
            <a:pPr marL="355600" marR="5080" indent="-342900" algn="just">
              <a:lnSpc>
                <a:spcPct val="100000"/>
              </a:lnSpc>
              <a:spcBef>
                <a:spcPts val="520"/>
              </a:spcBef>
              <a:buFont typeface="Arial MT"/>
              <a:buChar char="•"/>
              <a:tabLst>
                <a:tab pos="355600" algn="l"/>
              </a:tabLst>
            </a:pPr>
            <a:r>
              <a:rPr sz="2400" dirty="0">
                <a:latin typeface="Times New Roman"/>
                <a:cs typeface="Times New Roman"/>
              </a:rPr>
              <a:t>Here </a:t>
            </a:r>
            <a:r>
              <a:rPr sz="2400" spc="-5" dirty="0">
                <a:latin typeface="Times New Roman"/>
                <a:cs typeface="Times New Roman"/>
              </a:rPr>
              <a:t>P part_of X </a:t>
            </a:r>
            <a:r>
              <a:rPr sz="2400" dirty="0">
                <a:latin typeface="Times New Roman"/>
                <a:cs typeface="Times New Roman"/>
              </a:rPr>
              <a:t>is conclusion and </a:t>
            </a:r>
            <a:r>
              <a:rPr sz="2400" spc="-5" dirty="0">
                <a:latin typeface="Times New Roman"/>
                <a:cs typeface="Times New Roman"/>
              </a:rPr>
              <a:t>P </a:t>
            </a:r>
            <a:r>
              <a:rPr sz="2400" dirty="0">
                <a:latin typeface="Times New Roman"/>
                <a:cs typeface="Times New Roman"/>
              </a:rPr>
              <a:t>part_of </a:t>
            </a:r>
            <a:r>
              <a:rPr sz="2400" spc="-5" dirty="0">
                <a:latin typeface="Times New Roman"/>
                <a:cs typeface="Times New Roman"/>
              </a:rPr>
              <a:t>Y </a:t>
            </a:r>
            <a:r>
              <a:rPr sz="2400" dirty="0">
                <a:latin typeface="Times New Roman"/>
                <a:cs typeface="Times New Roman"/>
              </a:rPr>
              <a:t>is condition, where </a:t>
            </a:r>
            <a:r>
              <a:rPr sz="2400" spc="-5" dirty="0">
                <a:latin typeface="Times New Roman"/>
                <a:cs typeface="Times New Roman"/>
              </a:rPr>
              <a:t>Y </a:t>
            </a:r>
            <a:r>
              <a:rPr sz="2400" dirty="0">
                <a:latin typeface="Times New Roman"/>
                <a:cs typeface="Times New Roman"/>
              </a:rPr>
              <a:t>is linked </a:t>
            </a:r>
            <a:r>
              <a:rPr sz="2400" spc="-5" dirty="0">
                <a:latin typeface="Times New Roman"/>
                <a:cs typeface="Times New Roman"/>
              </a:rPr>
              <a:t>with X </a:t>
            </a:r>
            <a:r>
              <a:rPr sz="2400" dirty="0">
                <a:latin typeface="Times New Roman"/>
                <a:cs typeface="Times New Roman"/>
              </a:rPr>
              <a:t>via 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isa link. Such </a:t>
            </a:r>
            <a:r>
              <a:rPr sz="2400" dirty="0">
                <a:latin typeface="Times New Roman"/>
                <a:cs typeface="Times New Roman"/>
              </a:rPr>
              <a:t>kind of </a:t>
            </a:r>
            <a:r>
              <a:rPr sz="2400" spc="-5" dirty="0">
                <a:latin typeface="Times New Roman"/>
                <a:cs typeface="Times New Roman"/>
              </a:rPr>
              <a:t>representation </a:t>
            </a:r>
            <a:r>
              <a:rPr sz="2400" dirty="0">
                <a:latin typeface="Times New Roman"/>
                <a:cs typeface="Times New Roman"/>
              </a:rPr>
              <a:t>is </a:t>
            </a:r>
            <a:r>
              <a:rPr sz="2400" spc="-5" dirty="0">
                <a:latin typeface="Times New Roman"/>
                <a:cs typeface="Times New Roman"/>
              </a:rPr>
              <a:t>contradictory </a:t>
            </a:r>
            <a:r>
              <a:rPr sz="2400" dirty="0">
                <a:latin typeface="Times New Roman"/>
                <a:cs typeface="Times New Roman"/>
              </a:rPr>
              <a:t>and </a:t>
            </a:r>
            <a:r>
              <a:rPr sz="2400" spc="-5" dirty="0">
                <a:latin typeface="Times New Roman"/>
                <a:cs typeface="Times New Roman"/>
              </a:rPr>
              <a:t>hence </a:t>
            </a:r>
            <a:r>
              <a:rPr sz="2400" dirty="0">
                <a:latin typeface="Times New Roman"/>
                <a:cs typeface="Times New Roman"/>
              </a:rPr>
              <a:t>there is a </a:t>
            </a:r>
            <a:r>
              <a:rPr sz="2400" spc="-5" dirty="0">
                <a:latin typeface="Times New Roman"/>
                <a:cs typeface="Times New Roman"/>
              </a:rPr>
              <a:t>contradiction </a:t>
            </a:r>
            <a:r>
              <a:rPr sz="2400" spc="5" dirty="0">
                <a:latin typeface="Times New Roman"/>
                <a:cs typeface="Times New Roman"/>
              </a:rPr>
              <a:t>in 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ESNet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300476" y="2513329"/>
            <a:ext cx="1109980" cy="85725"/>
          </a:xfrm>
          <a:custGeom>
            <a:avLst/>
            <a:gdLst/>
            <a:ahLst/>
            <a:cxnLst/>
            <a:rect l="l" t="t" r="r" b="b"/>
            <a:pathLst>
              <a:path w="1109979" h="85725">
                <a:moveTo>
                  <a:pt x="1024001" y="0"/>
                </a:moveTo>
                <a:lnTo>
                  <a:pt x="1024001" y="85725"/>
                </a:lnTo>
                <a:lnTo>
                  <a:pt x="1081066" y="57150"/>
                </a:lnTo>
                <a:lnTo>
                  <a:pt x="1038351" y="57150"/>
                </a:lnTo>
                <a:lnTo>
                  <a:pt x="1038351" y="28575"/>
                </a:lnTo>
                <a:lnTo>
                  <a:pt x="1081235" y="28575"/>
                </a:lnTo>
                <a:lnTo>
                  <a:pt x="1024001" y="0"/>
                </a:lnTo>
                <a:close/>
              </a:path>
              <a:path w="1109979" h="85725">
                <a:moveTo>
                  <a:pt x="1024001" y="28575"/>
                </a:moveTo>
                <a:lnTo>
                  <a:pt x="0" y="28575"/>
                </a:lnTo>
                <a:lnTo>
                  <a:pt x="0" y="57150"/>
                </a:lnTo>
                <a:lnTo>
                  <a:pt x="1024001" y="57150"/>
                </a:lnTo>
                <a:lnTo>
                  <a:pt x="1024001" y="28575"/>
                </a:lnTo>
                <a:close/>
              </a:path>
              <a:path w="1109979" h="85725">
                <a:moveTo>
                  <a:pt x="1081235" y="28575"/>
                </a:moveTo>
                <a:lnTo>
                  <a:pt x="1038351" y="28575"/>
                </a:lnTo>
                <a:lnTo>
                  <a:pt x="1038351" y="57150"/>
                </a:lnTo>
                <a:lnTo>
                  <a:pt x="1081066" y="57150"/>
                </a:lnTo>
                <a:lnTo>
                  <a:pt x="1109726" y="42799"/>
                </a:lnTo>
                <a:lnTo>
                  <a:pt x="1081235" y="2857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662804" y="2708529"/>
            <a:ext cx="85725" cy="1025525"/>
          </a:xfrm>
          <a:custGeom>
            <a:avLst/>
            <a:gdLst/>
            <a:ahLst/>
            <a:cxnLst/>
            <a:rect l="l" t="t" r="r" b="b"/>
            <a:pathLst>
              <a:path w="85725" h="1025525">
                <a:moveTo>
                  <a:pt x="57150" y="71500"/>
                </a:moveTo>
                <a:lnTo>
                  <a:pt x="28575" y="71500"/>
                </a:lnTo>
                <a:lnTo>
                  <a:pt x="28575" y="1025271"/>
                </a:lnTo>
                <a:lnTo>
                  <a:pt x="57150" y="1025271"/>
                </a:lnTo>
                <a:lnTo>
                  <a:pt x="57150" y="71500"/>
                </a:lnTo>
                <a:close/>
              </a:path>
              <a:path w="85725" h="1025525">
                <a:moveTo>
                  <a:pt x="42925" y="0"/>
                </a:moveTo>
                <a:lnTo>
                  <a:pt x="0" y="85725"/>
                </a:lnTo>
                <a:lnTo>
                  <a:pt x="28575" y="85725"/>
                </a:lnTo>
                <a:lnTo>
                  <a:pt x="28575" y="71500"/>
                </a:lnTo>
                <a:lnTo>
                  <a:pt x="78623" y="71500"/>
                </a:lnTo>
                <a:lnTo>
                  <a:pt x="42925" y="0"/>
                </a:lnTo>
                <a:close/>
              </a:path>
              <a:path w="85725" h="1025525">
                <a:moveTo>
                  <a:pt x="78623" y="71500"/>
                </a:moveTo>
                <a:lnTo>
                  <a:pt x="57150" y="71500"/>
                </a:lnTo>
                <a:lnTo>
                  <a:pt x="57150" y="85725"/>
                </a:lnTo>
                <a:lnTo>
                  <a:pt x="85725" y="85725"/>
                </a:lnTo>
                <a:lnTo>
                  <a:pt x="78623" y="71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112261" y="2697479"/>
            <a:ext cx="1383665" cy="1123950"/>
          </a:xfrm>
          <a:custGeom>
            <a:avLst/>
            <a:gdLst/>
            <a:ahLst/>
            <a:cxnLst/>
            <a:rect l="l" t="t" r="r" b="b"/>
            <a:pathLst>
              <a:path w="1383664" h="1123950">
                <a:moveTo>
                  <a:pt x="17906" y="0"/>
                </a:moveTo>
                <a:lnTo>
                  <a:pt x="0" y="22225"/>
                </a:lnTo>
                <a:lnTo>
                  <a:pt x="88773" y="94107"/>
                </a:lnTo>
                <a:lnTo>
                  <a:pt x="106806" y="71882"/>
                </a:lnTo>
                <a:lnTo>
                  <a:pt x="17906" y="0"/>
                </a:lnTo>
                <a:close/>
              </a:path>
              <a:path w="1383664" h="1123950">
                <a:moveTo>
                  <a:pt x="173354" y="125730"/>
                </a:moveTo>
                <a:lnTo>
                  <a:pt x="155448" y="147955"/>
                </a:lnTo>
                <a:lnTo>
                  <a:pt x="244348" y="219964"/>
                </a:lnTo>
                <a:lnTo>
                  <a:pt x="262254" y="197739"/>
                </a:lnTo>
                <a:lnTo>
                  <a:pt x="173354" y="125730"/>
                </a:lnTo>
                <a:close/>
              </a:path>
              <a:path w="1383664" h="1123950">
                <a:moveTo>
                  <a:pt x="328929" y="251587"/>
                </a:moveTo>
                <a:lnTo>
                  <a:pt x="310896" y="273812"/>
                </a:lnTo>
                <a:lnTo>
                  <a:pt x="399796" y="345694"/>
                </a:lnTo>
                <a:lnTo>
                  <a:pt x="417702" y="323469"/>
                </a:lnTo>
                <a:lnTo>
                  <a:pt x="328929" y="251587"/>
                </a:lnTo>
                <a:close/>
              </a:path>
              <a:path w="1383664" h="1123950">
                <a:moveTo>
                  <a:pt x="484377" y="377444"/>
                </a:moveTo>
                <a:lnTo>
                  <a:pt x="466471" y="399669"/>
                </a:lnTo>
                <a:lnTo>
                  <a:pt x="555243" y="471550"/>
                </a:lnTo>
                <a:lnTo>
                  <a:pt x="573277" y="449325"/>
                </a:lnTo>
                <a:lnTo>
                  <a:pt x="484377" y="377444"/>
                </a:lnTo>
                <a:close/>
              </a:path>
              <a:path w="1383664" h="1123950">
                <a:moveTo>
                  <a:pt x="639952" y="503300"/>
                </a:moveTo>
                <a:lnTo>
                  <a:pt x="621918" y="525526"/>
                </a:lnTo>
                <a:lnTo>
                  <a:pt x="710818" y="597408"/>
                </a:lnTo>
                <a:lnTo>
                  <a:pt x="728726" y="575183"/>
                </a:lnTo>
                <a:lnTo>
                  <a:pt x="639952" y="503300"/>
                </a:lnTo>
                <a:close/>
              </a:path>
              <a:path w="1383664" h="1123950">
                <a:moveTo>
                  <a:pt x="795401" y="629031"/>
                </a:moveTo>
                <a:lnTo>
                  <a:pt x="777366" y="651256"/>
                </a:lnTo>
                <a:lnTo>
                  <a:pt x="866266" y="723265"/>
                </a:lnTo>
                <a:lnTo>
                  <a:pt x="884301" y="701040"/>
                </a:lnTo>
                <a:lnTo>
                  <a:pt x="795401" y="629031"/>
                </a:lnTo>
                <a:close/>
              </a:path>
              <a:path w="1383664" h="1123950">
                <a:moveTo>
                  <a:pt x="950849" y="754888"/>
                </a:moveTo>
                <a:lnTo>
                  <a:pt x="932941" y="777113"/>
                </a:lnTo>
                <a:lnTo>
                  <a:pt x="1021714" y="848995"/>
                </a:lnTo>
                <a:lnTo>
                  <a:pt x="1039749" y="826770"/>
                </a:lnTo>
                <a:lnTo>
                  <a:pt x="950849" y="754888"/>
                </a:lnTo>
                <a:close/>
              </a:path>
              <a:path w="1383664" h="1123950">
                <a:moveTo>
                  <a:pt x="1106424" y="880745"/>
                </a:moveTo>
                <a:lnTo>
                  <a:pt x="1088389" y="902970"/>
                </a:lnTo>
                <a:lnTo>
                  <a:pt x="1177289" y="974852"/>
                </a:lnTo>
                <a:lnTo>
                  <a:pt x="1195197" y="952627"/>
                </a:lnTo>
                <a:lnTo>
                  <a:pt x="1106424" y="880745"/>
                </a:lnTo>
                <a:close/>
              </a:path>
              <a:path w="1383664" h="1123950">
                <a:moveTo>
                  <a:pt x="1257808" y="1075182"/>
                </a:moveTo>
                <a:lnTo>
                  <a:pt x="1250568" y="1080643"/>
                </a:lnTo>
                <a:lnTo>
                  <a:pt x="1249299" y="1088390"/>
                </a:lnTo>
                <a:lnTo>
                  <a:pt x="1248155" y="1096137"/>
                </a:lnTo>
                <a:lnTo>
                  <a:pt x="1253489" y="1103503"/>
                </a:lnTo>
                <a:lnTo>
                  <a:pt x="1383538" y="1123442"/>
                </a:lnTo>
                <a:lnTo>
                  <a:pt x="1378680" y="1110615"/>
                </a:lnTo>
                <a:lnTo>
                  <a:pt x="1348232" y="1110615"/>
                </a:lnTo>
                <a:lnTo>
                  <a:pt x="1344473" y="1100709"/>
                </a:lnTo>
                <a:lnTo>
                  <a:pt x="1332738" y="1100709"/>
                </a:lnTo>
                <a:lnTo>
                  <a:pt x="1311391" y="1083449"/>
                </a:lnTo>
                <a:lnTo>
                  <a:pt x="1265554" y="1076452"/>
                </a:lnTo>
                <a:lnTo>
                  <a:pt x="1257808" y="1075182"/>
                </a:lnTo>
                <a:close/>
              </a:path>
              <a:path w="1383664" h="1123950">
                <a:moveTo>
                  <a:pt x="1342846" y="1088250"/>
                </a:moveTo>
                <a:lnTo>
                  <a:pt x="1340734" y="1090854"/>
                </a:lnTo>
                <a:lnTo>
                  <a:pt x="1348232" y="1110615"/>
                </a:lnTo>
                <a:lnTo>
                  <a:pt x="1363726" y="1091438"/>
                </a:lnTo>
                <a:lnTo>
                  <a:pt x="1342846" y="1088250"/>
                </a:lnTo>
                <a:close/>
              </a:path>
              <a:path w="1383664" h="1123950">
                <a:moveTo>
                  <a:pt x="1328674" y="996696"/>
                </a:moveTo>
                <a:lnTo>
                  <a:pt x="1313941" y="1002284"/>
                </a:lnTo>
                <a:lnTo>
                  <a:pt x="1310259" y="1010539"/>
                </a:lnTo>
                <a:lnTo>
                  <a:pt x="1329519" y="1061300"/>
                </a:lnTo>
                <a:lnTo>
                  <a:pt x="1350772" y="1078484"/>
                </a:lnTo>
                <a:lnTo>
                  <a:pt x="1342846" y="1088250"/>
                </a:lnTo>
                <a:lnTo>
                  <a:pt x="1363726" y="1091438"/>
                </a:lnTo>
                <a:lnTo>
                  <a:pt x="1348232" y="1110615"/>
                </a:lnTo>
                <a:lnTo>
                  <a:pt x="1378680" y="1110615"/>
                </a:lnTo>
                <a:lnTo>
                  <a:pt x="1336928" y="1000379"/>
                </a:lnTo>
                <a:lnTo>
                  <a:pt x="1328674" y="996696"/>
                </a:lnTo>
                <a:close/>
              </a:path>
              <a:path w="1383664" h="1123950">
                <a:moveTo>
                  <a:pt x="1311391" y="1083449"/>
                </a:moveTo>
                <a:lnTo>
                  <a:pt x="1332738" y="1100709"/>
                </a:lnTo>
                <a:lnTo>
                  <a:pt x="1340734" y="1090854"/>
                </a:lnTo>
                <a:lnTo>
                  <a:pt x="1339555" y="1087748"/>
                </a:lnTo>
                <a:lnTo>
                  <a:pt x="1311391" y="1083449"/>
                </a:lnTo>
                <a:close/>
              </a:path>
              <a:path w="1383664" h="1123950">
                <a:moveTo>
                  <a:pt x="1340734" y="1090854"/>
                </a:moveTo>
                <a:lnTo>
                  <a:pt x="1332738" y="1100709"/>
                </a:lnTo>
                <a:lnTo>
                  <a:pt x="1344473" y="1100709"/>
                </a:lnTo>
                <a:lnTo>
                  <a:pt x="1340734" y="1090854"/>
                </a:lnTo>
                <a:close/>
              </a:path>
              <a:path w="1383664" h="1123950">
                <a:moveTo>
                  <a:pt x="1339555" y="1087748"/>
                </a:moveTo>
                <a:lnTo>
                  <a:pt x="1340734" y="1090854"/>
                </a:lnTo>
                <a:lnTo>
                  <a:pt x="1342846" y="1088250"/>
                </a:lnTo>
                <a:lnTo>
                  <a:pt x="1339555" y="1087748"/>
                </a:lnTo>
                <a:close/>
              </a:path>
              <a:path w="1383664" h="1123950">
                <a:moveTo>
                  <a:pt x="1329519" y="1061300"/>
                </a:moveTo>
                <a:lnTo>
                  <a:pt x="1339555" y="1087748"/>
                </a:lnTo>
                <a:lnTo>
                  <a:pt x="1342846" y="1088250"/>
                </a:lnTo>
                <a:lnTo>
                  <a:pt x="1350772" y="1078484"/>
                </a:lnTo>
                <a:lnTo>
                  <a:pt x="1329519" y="1061300"/>
                </a:lnTo>
                <a:close/>
              </a:path>
              <a:path w="1383664" h="1123950">
                <a:moveTo>
                  <a:pt x="1261872" y="1006602"/>
                </a:moveTo>
                <a:lnTo>
                  <a:pt x="1243838" y="1028827"/>
                </a:lnTo>
                <a:lnTo>
                  <a:pt x="1311391" y="1083449"/>
                </a:lnTo>
                <a:lnTo>
                  <a:pt x="1339555" y="1087748"/>
                </a:lnTo>
                <a:lnTo>
                  <a:pt x="1329519" y="1061300"/>
                </a:lnTo>
                <a:lnTo>
                  <a:pt x="1261872" y="100660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pc="-5" dirty="0"/>
              <a:t>34</a:t>
            </a:fld>
            <a:endParaRPr spc="-5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D2DE27C-3D61-D045-73E6-203B2F7C12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304800"/>
            <a:ext cx="4486275" cy="30003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E3B9DE2-2B15-676E-6DF4-C8F039212C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3429000"/>
            <a:ext cx="4543425" cy="32956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439F278-10BA-1883-0A25-573F059612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0" y="261718"/>
            <a:ext cx="4619625" cy="31813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41004DE-C99B-6BF0-10FF-B05705A585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5600" y="3452446"/>
            <a:ext cx="4600575" cy="310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0620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D3EA4AB-4547-F1E0-D0C6-056B8EC582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228600"/>
            <a:ext cx="4610100" cy="29146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FF9A487-3834-8304-31CD-BA0D125B5F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3143250"/>
            <a:ext cx="4381500" cy="32670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CB5433F-5D3B-C8EC-BBF3-FB14D2BEEC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3200" y="228600"/>
            <a:ext cx="4533900" cy="30670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AD778A7-F8BE-7735-A87E-ED5781FFDB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5600" y="3418742"/>
            <a:ext cx="4533900" cy="310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5583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10484C2-DE73-0E47-3778-1AADAA6F29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238125"/>
            <a:ext cx="5562600" cy="33432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16284DF-BA2F-51C3-0087-4BD28B340B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345" y="3562643"/>
            <a:ext cx="4562475" cy="31337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9376EDE-82FA-833D-0DB1-5D2C2783CD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0400" y="313592"/>
            <a:ext cx="4514850" cy="30861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0FFFEED-24DF-988D-36EF-F5E01318C2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9517" y="3457282"/>
            <a:ext cx="43434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360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3A2F2A4-3ABB-B62B-5DB0-C3079C1836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00" y="914400"/>
            <a:ext cx="85344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24323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46938" y="21844"/>
            <a:ext cx="10918190" cy="4487545"/>
          </a:xfrm>
          <a:prstGeom prst="rect">
            <a:avLst/>
          </a:prstGeom>
        </p:spPr>
        <p:txBody>
          <a:bodyPr vert="horz" wrap="square" lIns="0" tIns="180340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1420"/>
              </a:spcBef>
            </a:pPr>
            <a:r>
              <a:rPr sz="2400" b="1" spc="-5" dirty="0">
                <a:latin typeface="Times New Roman"/>
                <a:cs typeface="Times New Roman"/>
              </a:rPr>
              <a:t>Deduction</a:t>
            </a:r>
            <a:r>
              <a:rPr sz="2400" b="1" dirty="0">
                <a:latin typeface="Times New Roman"/>
                <a:cs typeface="Times New Roman"/>
              </a:rPr>
              <a:t> in </a:t>
            </a:r>
            <a:r>
              <a:rPr sz="2400" b="1" spc="-5" dirty="0">
                <a:latin typeface="Times New Roman"/>
                <a:cs typeface="Times New Roman"/>
              </a:rPr>
              <a:t>Extended</a:t>
            </a:r>
            <a:r>
              <a:rPr sz="2400" b="1" dirty="0">
                <a:latin typeface="Times New Roman"/>
                <a:cs typeface="Times New Roman"/>
              </a:rPr>
              <a:t> Semantic</a:t>
            </a:r>
            <a:r>
              <a:rPr sz="2400" b="1" spc="-5" dirty="0">
                <a:latin typeface="Times New Roman"/>
                <a:cs typeface="Times New Roman"/>
              </a:rPr>
              <a:t> Networks</a:t>
            </a:r>
            <a:endParaRPr sz="2400">
              <a:latin typeface="Times New Roman"/>
              <a:cs typeface="Times New Roman"/>
            </a:endParaRPr>
          </a:p>
          <a:p>
            <a:pPr marL="12700" algn="just">
              <a:lnSpc>
                <a:spcPct val="100000"/>
              </a:lnSpc>
              <a:spcBef>
                <a:spcPts val="1320"/>
              </a:spcBef>
            </a:pPr>
            <a:r>
              <a:rPr sz="2400" dirty="0">
                <a:latin typeface="Times New Roman"/>
                <a:cs typeface="Times New Roman"/>
              </a:rPr>
              <a:t>There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are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two</a:t>
            </a:r>
            <a:r>
              <a:rPr sz="2400" dirty="0">
                <a:latin typeface="Times New Roman"/>
                <a:cs typeface="Times New Roman"/>
              </a:rPr>
              <a:t> types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inference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mechanisms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in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ESNet,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namely</a:t>
            </a:r>
            <a:endParaRPr sz="2400">
              <a:latin typeface="Times New Roman"/>
              <a:cs typeface="Times New Roman"/>
            </a:endParaRPr>
          </a:p>
          <a:p>
            <a:pPr marL="378460" marR="6350" indent="-256540" algn="just">
              <a:lnSpc>
                <a:spcPct val="150000"/>
              </a:lnSpc>
              <a:spcBef>
                <a:spcPts val="409"/>
              </a:spcBef>
              <a:buFont typeface="Arial MT"/>
              <a:buChar char="•"/>
              <a:tabLst>
                <a:tab pos="378460" algn="l"/>
              </a:tabLst>
            </a:pPr>
            <a:r>
              <a:rPr sz="2400" b="1" spc="-5" dirty="0">
                <a:latin typeface="Times New Roman"/>
                <a:cs typeface="Times New Roman"/>
              </a:rPr>
              <a:t>Forward</a:t>
            </a:r>
            <a:r>
              <a:rPr sz="2400" b="1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reasoning</a:t>
            </a:r>
            <a:r>
              <a:rPr sz="2400" b="1" dirty="0">
                <a:latin typeface="Times New Roman"/>
                <a:cs typeface="Times New Roman"/>
              </a:rPr>
              <a:t> </a:t>
            </a:r>
            <a:r>
              <a:rPr sz="2400" b="1" spc="-10" dirty="0">
                <a:latin typeface="Times New Roman"/>
                <a:cs typeface="Times New Roman"/>
              </a:rPr>
              <a:t>inference</a:t>
            </a:r>
            <a:r>
              <a:rPr sz="2400" b="1" spc="-5" dirty="0">
                <a:latin typeface="Times New Roman"/>
                <a:cs typeface="Times New Roman"/>
              </a:rPr>
              <a:t> mechanism:</a:t>
            </a:r>
            <a:r>
              <a:rPr sz="2400" b="1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Also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called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bottom-up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approach,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5" dirty="0">
                <a:latin typeface="Times New Roman"/>
                <a:cs typeface="Times New Roman"/>
              </a:rPr>
              <a:t>in 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clausal logic derives new </a:t>
            </a:r>
            <a:r>
              <a:rPr sz="2400" dirty="0">
                <a:latin typeface="Times New Roman"/>
                <a:cs typeface="Times New Roman"/>
              </a:rPr>
              <a:t>assertions from old ones, i.e. </a:t>
            </a:r>
            <a:r>
              <a:rPr sz="2400" spc="-5" dirty="0">
                <a:latin typeface="Times New Roman"/>
                <a:cs typeface="Times New Roman"/>
              </a:rPr>
              <a:t>we </a:t>
            </a:r>
            <a:r>
              <a:rPr sz="2400" dirty="0">
                <a:latin typeface="Times New Roman"/>
                <a:cs typeface="Times New Roman"/>
              </a:rPr>
              <a:t>start </a:t>
            </a:r>
            <a:r>
              <a:rPr sz="2400" spc="-5" dirty="0">
                <a:latin typeface="Times New Roman"/>
                <a:cs typeface="Times New Roman"/>
              </a:rPr>
              <a:t>with given assertions </a:t>
            </a:r>
            <a:r>
              <a:rPr sz="2400" dirty="0">
                <a:latin typeface="Times New Roman"/>
                <a:cs typeface="Times New Roman"/>
              </a:rPr>
              <a:t> and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derive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new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assertions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using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clausal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rule</a:t>
            </a:r>
            <a:endParaRPr sz="2400">
              <a:latin typeface="Times New Roman"/>
              <a:cs typeface="Times New Roman"/>
            </a:endParaRPr>
          </a:p>
          <a:p>
            <a:pPr marL="378460" marR="5080" indent="-256540" algn="just">
              <a:lnSpc>
                <a:spcPct val="150100"/>
              </a:lnSpc>
              <a:spcBef>
                <a:spcPts val="395"/>
              </a:spcBef>
              <a:buFont typeface="Arial MT"/>
              <a:buChar char="•"/>
              <a:tabLst>
                <a:tab pos="378460" algn="l"/>
              </a:tabLst>
            </a:pPr>
            <a:r>
              <a:rPr sz="2400" b="1" spc="-5" dirty="0">
                <a:latin typeface="Times New Roman"/>
                <a:cs typeface="Times New Roman"/>
              </a:rPr>
              <a:t>Backward </a:t>
            </a:r>
            <a:r>
              <a:rPr sz="2400" b="1" spc="-10" dirty="0">
                <a:latin typeface="Times New Roman"/>
                <a:cs typeface="Times New Roman"/>
              </a:rPr>
              <a:t>reasoning inference </a:t>
            </a:r>
            <a:r>
              <a:rPr sz="2400" b="1" spc="-5" dirty="0">
                <a:latin typeface="Times New Roman"/>
                <a:cs typeface="Times New Roman"/>
              </a:rPr>
              <a:t>mechanism: </a:t>
            </a:r>
            <a:r>
              <a:rPr sz="2400" spc="-5" dirty="0">
                <a:latin typeface="Times New Roman"/>
                <a:cs typeface="Times New Roman"/>
              </a:rPr>
              <a:t>Also called </a:t>
            </a:r>
            <a:r>
              <a:rPr sz="2400" dirty="0">
                <a:latin typeface="Times New Roman"/>
                <a:cs typeface="Times New Roman"/>
              </a:rPr>
              <a:t>top-down </a:t>
            </a:r>
            <a:r>
              <a:rPr sz="2400" spc="-5" dirty="0">
                <a:latin typeface="Times New Roman"/>
                <a:cs typeface="Times New Roman"/>
              </a:rPr>
              <a:t>approach, </a:t>
            </a:r>
            <a:r>
              <a:rPr sz="2400" spc="-10" dirty="0">
                <a:latin typeface="Times New Roman"/>
                <a:cs typeface="Times New Roman"/>
              </a:rPr>
              <a:t>we 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prove </a:t>
            </a:r>
            <a:r>
              <a:rPr sz="2400" spc="-5" dirty="0">
                <a:latin typeface="Times New Roman"/>
                <a:cs typeface="Times New Roman"/>
              </a:rPr>
              <a:t>the </a:t>
            </a:r>
            <a:r>
              <a:rPr sz="2400" dirty="0">
                <a:latin typeface="Times New Roman"/>
                <a:cs typeface="Times New Roman"/>
              </a:rPr>
              <a:t>query from the </a:t>
            </a:r>
            <a:r>
              <a:rPr sz="2400" spc="-5" dirty="0">
                <a:latin typeface="Times New Roman"/>
                <a:cs typeface="Times New Roman"/>
              </a:rPr>
              <a:t>set </a:t>
            </a:r>
            <a:r>
              <a:rPr sz="2400" dirty="0">
                <a:latin typeface="Times New Roman"/>
                <a:cs typeface="Times New Roman"/>
              </a:rPr>
              <a:t>of </a:t>
            </a:r>
            <a:r>
              <a:rPr sz="2400" spc="-5" dirty="0">
                <a:latin typeface="Times New Roman"/>
                <a:cs typeface="Times New Roman"/>
              </a:rPr>
              <a:t>clauses </a:t>
            </a:r>
            <a:r>
              <a:rPr sz="2400" dirty="0">
                <a:latin typeface="Times New Roman"/>
                <a:cs typeface="Times New Roman"/>
              </a:rPr>
              <a:t>using </a:t>
            </a:r>
            <a:r>
              <a:rPr sz="2400" spc="-5" dirty="0">
                <a:latin typeface="Times New Roman"/>
                <a:cs typeface="Times New Roman"/>
              </a:rPr>
              <a:t>resolution refutation method </a:t>
            </a:r>
            <a:r>
              <a:rPr sz="2400" dirty="0">
                <a:latin typeface="Times New Roman"/>
                <a:cs typeface="Times New Roman"/>
              </a:rPr>
              <a:t>in </a:t>
            </a:r>
            <a:r>
              <a:rPr sz="2400" spc="-5" dirty="0">
                <a:latin typeface="Times New Roman"/>
                <a:cs typeface="Times New Roman"/>
              </a:rPr>
              <a:t>clausal </a:t>
            </a:r>
            <a:r>
              <a:rPr sz="2400" dirty="0">
                <a:latin typeface="Times New Roman"/>
                <a:cs typeface="Times New Roman"/>
              </a:rPr>
              <a:t> logic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pc="-5" dirty="0"/>
              <a:t>39</a:t>
            </a:fld>
            <a:endParaRPr spc="-5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04519" y="123772"/>
            <a:ext cx="8638540" cy="3472179"/>
          </a:xfrm>
          <a:prstGeom prst="rect">
            <a:avLst/>
          </a:prstGeom>
        </p:spPr>
        <p:txBody>
          <a:bodyPr vert="horz" wrap="square" lIns="0" tIns="1600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60"/>
              </a:spcBef>
            </a:pPr>
            <a:r>
              <a:rPr sz="2000" b="1" spc="-5" dirty="0">
                <a:latin typeface="Times New Roman"/>
                <a:cs typeface="Times New Roman"/>
              </a:rPr>
              <a:t>Introduction</a:t>
            </a:r>
            <a:endParaRPr sz="2000">
              <a:latin typeface="Times New Roman"/>
              <a:cs typeface="Times New Roman"/>
            </a:endParaRPr>
          </a:p>
          <a:p>
            <a:pPr marL="203200">
              <a:lnSpc>
                <a:spcPct val="100000"/>
              </a:lnSpc>
              <a:spcBef>
                <a:spcPts val="1165"/>
              </a:spcBef>
            </a:pPr>
            <a:r>
              <a:rPr sz="2000" dirty="0">
                <a:latin typeface="Times New Roman"/>
                <a:cs typeface="Times New Roman"/>
              </a:rPr>
              <a:t>Knowledge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representation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is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core component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number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applications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such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as</a:t>
            </a:r>
            <a:endParaRPr sz="2000">
              <a:latin typeface="Times New Roman"/>
              <a:cs typeface="Times New Roman"/>
            </a:endParaRPr>
          </a:p>
          <a:p>
            <a:pPr marL="538480" indent="-343535">
              <a:lnSpc>
                <a:spcPct val="100000"/>
              </a:lnSpc>
              <a:spcBef>
                <a:spcPts val="1610"/>
              </a:spcBef>
              <a:buFont typeface="Arial MT"/>
              <a:buChar char="•"/>
              <a:tabLst>
                <a:tab pos="537845" algn="l"/>
                <a:tab pos="538480" algn="l"/>
              </a:tabLst>
            </a:pPr>
            <a:r>
              <a:rPr sz="2000" dirty="0">
                <a:latin typeface="Times New Roman"/>
                <a:cs typeface="Times New Roman"/>
              </a:rPr>
              <a:t>Expert</a:t>
            </a:r>
            <a:r>
              <a:rPr sz="2000" spc="-6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systems</a:t>
            </a:r>
            <a:endParaRPr sz="2000">
              <a:latin typeface="Times New Roman"/>
              <a:cs typeface="Times New Roman"/>
            </a:endParaRPr>
          </a:p>
          <a:p>
            <a:pPr marL="538480" indent="-343535">
              <a:lnSpc>
                <a:spcPct val="100000"/>
              </a:lnSpc>
              <a:spcBef>
                <a:spcPts val="1595"/>
              </a:spcBef>
              <a:buFont typeface="Arial MT"/>
              <a:buChar char="•"/>
              <a:tabLst>
                <a:tab pos="537845" algn="l"/>
                <a:tab pos="538480" algn="l"/>
              </a:tabLst>
            </a:pPr>
            <a:r>
              <a:rPr sz="2000" dirty="0">
                <a:latin typeface="Times New Roman"/>
                <a:cs typeface="Times New Roman"/>
              </a:rPr>
              <a:t>Machine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translation</a:t>
            </a:r>
            <a:r>
              <a:rPr sz="2000" spc="-6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systems</a:t>
            </a:r>
            <a:endParaRPr sz="2000">
              <a:latin typeface="Times New Roman"/>
              <a:cs typeface="Times New Roman"/>
            </a:endParaRPr>
          </a:p>
          <a:p>
            <a:pPr marL="538480" indent="-343535">
              <a:lnSpc>
                <a:spcPct val="100000"/>
              </a:lnSpc>
              <a:spcBef>
                <a:spcPts val="1600"/>
              </a:spcBef>
              <a:buFont typeface="Arial MT"/>
              <a:buChar char="•"/>
              <a:tabLst>
                <a:tab pos="537845" algn="l"/>
                <a:tab pos="538480" algn="l"/>
              </a:tabLst>
            </a:pPr>
            <a:r>
              <a:rPr sz="2000" spc="-5" dirty="0">
                <a:latin typeface="Times New Roman"/>
                <a:cs typeface="Times New Roman"/>
              </a:rPr>
              <a:t>Computer-aided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maintenance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systems</a:t>
            </a:r>
            <a:endParaRPr sz="2000">
              <a:latin typeface="Times New Roman"/>
              <a:cs typeface="Times New Roman"/>
            </a:endParaRPr>
          </a:p>
          <a:p>
            <a:pPr marL="538480" indent="-343535">
              <a:lnSpc>
                <a:spcPct val="100000"/>
              </a:lnSpc>
              <a:spcBef>
                <a:spcPts val="1605"/>
              </a:spcBef>
              <a:buFont typeface="Arial MT"/>
              <a:buChar char="•"/>
              <a:tabLst>
                <a:tab pos="537845" algn="l"/>
                <a:tab pos="538480" algn="l"/>
              </a:tabLst>
            </a:pPr>
            <a:r>
              <a:rPr sz="2000" spc="-5" dirty="0">
                <a:latin typeface="Times New Roman"/>
                <a:cs typeface="Times New Roman"/>
              </a:rPr>
              <a:t>Information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retrieval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systems</a:t>
            </a:r>
            <a:endParaRPr sz="2000">
              <a:latin typeface="Times New Roman"/>
              <a:cs typeface="Times New Roman"/>
            </a:endParaRPr>
          </a:p>
          <a:p>
            <a:pPr marL="538480" indent="-343535">
              <a:lnSpc>
                <a:spcPct val="100000"/>
              </a:lnSpc>
              <a:spcBef>
                <a:spcPts val="1600"/>
              </a:spcBef>
              <a:buFont typeface="Arial MT"/>
              <a:buChar char="•"/>
              <a:tabLst>
                <a:tab pos="537845" algn="l"/>
                <a:tab pos="538480" algn="l"/>
              </a:tabLst>
            </a:pPr>
            <a:r>
              <a:rPr sz="2000" dirty="0">
                <a:latin typeface="Times New Roman"/>
                <a:cs typeface="Times New Roman"/>
              </a:rPr>
              <a:t>Database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front-ends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pc="-5" dirty="0"/>
              <a:t>4</a:t>
            </a:fld>
            <a:endParaRPr spc="-5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6938" y="139192"/>
            <a:ext cx="10821670" cy="1275715"/>
          </a:xfrm>
          <a:prstGeom prst="rect">
            <a:avLst/>
          </a:prstGeom>
        </p:spPr>
        <p:txBody>
          <a:bodyPr vert="horz" wrap="square" lIns="0" tIns="628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95"/>
              </a:spcBef>
            </a:pPr>
            <a:r>
              <a:rPr spc="-5" dirty="0"/>
              <a:t>Forward</a:t>
            </a:r>
            <a:r>
              <a:rPr dirty="0"/>
              <a:t> </a:t>
            </a:r>
            <a:r>
              <a:rPr spc="-5" dirty="0"/>
              <a:t>Reasoning</a:t>
            </a:r>
            <a:r>
              <a:rPr spc="5" dirty="0"/>
              <a:t> </a:t>
            </a:r>
            <a:r>
              <a:rPr spc="-10" dirty="0"/>
              <a:t>Inference</a:t>
            </a:r>
          </a:p>
          <a:p>
            <a:pPr marL="88900" marR="5080">
              <a:lnSpc>
                <a:spcPts val="3290"/>
              </a:lnSpc>
              <a:spcBef>
                <a:spcPts val="90"/>
              </a:spcBef>
            </a:pPr>
            <a:r>
              <a:rPr b="0" spc="-5" dirty="0">
                <a:latin typeface="Times New Roman"/>
                <a:cs typeface="Times New Roman"/>
              </a:rPr>
              <a:t>Given</a:t>
            </a:r>
            <a:r>
              <a:rPr b="0" spc="10" dirty="0">
                <a:latin typeface="Times New Roman"/>
                <a:cs typeface="Times New Roman"/>
              </a:rPr>
              <a:t> </a:t>
            </a:r>
            <a:r>
              <a:rPr b="0" spc="-5" dirty="0">
                <a:latin typeface="Times New Roman"/>
                <a:cs typeface="Times New Roman"/>
              </a:rPr>
              <a:t>an</a:t>
            </a:r>
            <a:r>
              <a:rPr b="0" spc="5" dirty="0">
                <a:latin typeface="Times New Roman"/>
                <a:cs typeface="Times New Roman"/>
              </a:rPr>
              <a:t> </a:t>
            </a:r>
            <a:r>
              <a:rPr b="0" spc="-5" dirty="0">
                <a:latin typeface="Times New Roman"/>
                <a:cs typeface="Times New Roman"/>
              </a:rPr>
              <a:t>ESNet,</a:t>
            </a:r>
            <a:r>
              <a:rPr b="0" spc="10" dirty="0">
                <a:latin typeface="Times New Roman"/>
                <a:cs typeface="Times New Roman"/>
              </a:rPr>
              <a:t> </a:t>
            </a:r>
            <a:r>
              <a:rPr b="0" spc="-5" dirty="0">
                <a:latin typeface="Times New Roman"/>
                <a:cs typeface="Times New Roman"/>
              </a:rPr>
              <a:t>apply</a:t>
            </a:r>
            <a:r>
              <a:rPr b="0" spc="15" dirty="0">
                <a:latin typeface="Times New Roman"/>
                <a:cs typeface="Times New Roman"/>
              </a:rPr>
              <a:t> </a:t>
            </a:r>
            <a:r>
              <a:rPr b="0" spc="-5" dirty="0">
                <a:latin typeface="Times New Roman"/>
                <a:cs typeface="Times New Roman"/>
              </a:rPr>
              <a:t>the</a:t>
            </a:r>
            <a:r>
              <a:rPr b="0" spc="-10" dirty="0">
                <a:latin typeface="Times New Roman"/>
                <a:cs typeface="Times New Roman"/>
              </a:rPr>
              <a:t> </a:t>
            </a:r>
            <a:r>
              <a:rPr b="0" spc="-5" dirty="0">
                <a:latin typeface="Times New Roman"/>
                <a:cs typeface="Times New Roman"/>
              </a:rPr>
              <a:t>following</a:t>
            </a:r>
            <a:r>
              <a:rPr b="0" spc="10" dirty="0">
                <a:latin typeface="Times New Roman"/>
                <a:cs typeface="Times New Roman"/>
              </a:rPr>
              <a:t> </a:t>
            </a:r>
            <a:r>
              <a:rPr b="0" dirty="0">
                <a:latin typeface="Times New Roman"/>
                <a:cs typeface="Times New Roman"/>
              </a:rPr>
              <a:t>reduction</a:t>
            </a:r>
            <a:r>
              <a:rPr b="0" spc="-20" dirty="0">
                <a:latin typeface="Times New Roman"/>
                <a:cs typeface="Times New Roman"/>
              </a:rPr>
              <a:t> </a:t>
            </a:r>
            <a:r>
              <a:rPr b="0" dirty="0">
                <a:latin typeface="Times New Roman"/>
                <a:cs typeface="Times New Roman"/>
              </a:rPr>
              <a:t>(resolution)</a:t>
            </a:r>
            <a:r>
              <a:rPr b="0" spc="-25" dirty="0">
                <a:latin typeface="Times New Roman"/>
                <a:cs typeface="Times New Roman"/>
              </a:rPr>
              <a:t> </a:t>
            </a:r>
            <a:r>
              <a:rPr b="0" spc="-5" dirty="0">
                <a:latin typeface="Times New Roman"/>
                <a:cs typeface="Times New Roman"/>
              </a:rPr>
              <a:t>using</a:t>
            </a:r>
            <a:r>
              <a:rPr b="0" spc="5" dirty="0">
                <a:latin typeface="Times New Roman"/>
                <a:cs typeface="Times New Roman"/>
              </a:rPr>
              <a:t> </a:t>
            </a:r>
            <a:r>
              <a:rPr b="0" spc="-5" dirty="0">
                <a:latin typeface="Times New Roman"/>
                <a:cs typeface="Times New Roman"/>
              </a:rPr>
              <a:t>Modus</a:t>
            </a:r>
            <a:r>
              <a:rPr b="0" spc="50" dirty="0">
                <a:latin typeface="Times New Roman"/>
                <a:cs typeface="Times New Roman"/>
              </a:rPr>
              <a:t> </a:t>
            </a:r>
            <a:r>
              <a:rPr b="0" spc="-5" dirty="0">
                <a:latin typeface="Times New Roman"/>
                <a:cs typeface="Times New Roman"/>
              </a:rPr>
              <a:t>Ponen</a:t>
            </a:r>
            <a:r>
              <a:rPr b="0" spc="10" dirty="0">
                <a:latin typeface="Times New Roman"/>
                <a:cs typeface="Times New Roman"/>
              </a:rPr>
              <a:t> </a:t>
            </a:r>
            <a:r>
              <a:rPr b="0" spc="-5" dirty="0">
                <a:latin typeface="Times New Roman"/>
                <a:cs typeface="Times New Roman"/>
              </a:rPr>
              <a:t>Rule</a:t>
            </a:r>
            <a:r>
              <a:rPr b="0" spc="5" dirty="0">
                <a:latin typeface="Times New Roman"/>
                <a:cs typeface="Times New Roman"/>
              </a:rPr>
              <a:t> </a:t>
            </a:r>
            <a:r>
              <a:rPr b="0" spc="-5" dirty="0">
                <a:latin typeface="Times New Roman"/>
                <a:cs typeface="Times New Roman"/>
              </a:rPr>
              <a:t>of </a:t>
            </a:r>
            <a:r>
              <a:rPr b="0" spc="-585" dirty="0">
                <a:latin typeface="Times New Roman"/>
                <a:cs typeface="Times New Roman"/>
              </a:rPr>
              <a:t> </a:t>
            </a:r>
            <a:r>
              <a:rPr b="0" dirty="0">
                <a:latin typeface="Times New Roman"/>
                <a:cs typeface="Times New Roman"/>
              </a:rPr>
              <a:t>logic</a:t>
            </a:r>
            <a:r>
              <a:rPr b="0" spc="-30" dirty="0">
                <a:latin typeface="Times New Roman"/>
                <a:cs typeface="Times New Roman"/>
              </a:rPr>
              <a:t> </a:t>
            </a:r>
            <a:r>
              <a:rPr b="0" dirty="0">
                <a:latin typeface="Times New Roman"/>
                <a:cs typeface="Times New Roman"/>
              </a:rPr>
              <a:t>: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223772" y="1408175"/>
            <a:ext cx="9824085" cy="5240020"/>
            <a:chOff x="1223772" y="1408175"/>
            <a:chExt cx="9824085" cy="524002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23772" y="1408175"/>
              <a:ext cx="9823704" cy="523951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88542" y="1473161"/>
              <a:ext cx="9640697" cy="505587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269542" y="1454111"/>
              <a:ext cx="9679305" cy="5093970"/>
            </a:xfrm>
            <a:custGeom>
              <a:avLst/>
              <a:gdLst/>
              <a:ahLst/>
              <a:cxnLst/>
              <a:rect l="l" t="t" r="r" b="b"/>
              <a:pathLst>
                <a:path w="9679305" h="5093970">
                  <a:moveTo>
                    <a:pt x="0" y="5093970"/>
                  </a:moveTo>
                  <a:lnTo>
                    <a:pt x="9678797" y="5093970"/>
                  </a:lnTo>
                  <a:lnTo>
                    <a:pt x="9678797" y="0"/>
                  </a:lnTo>
                  <a:lnTo>
                    <a:pt x="0" y="0"/>
                  </a:lnTo>
                  <a:lnTo>
                    <a:pt x="0" y="5093970"/>
                  </a:lnTo>
                  <a:close/>
                </a:path>
              </a:pathLst>
            </a:custGeom>
            <a:ln w="380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pc="-5" dirty="0"/>
              <a:t>40</a:t>
            </a:fld>
            <a:endParaRPr spc="-5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46938" y="189738"/>
            <a:ext cx="10918825" cy="3257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Times New Roman"/>
                <a:cs typeface="Times New Roman"/>
              </a:rPr>
              <a:t>Backward</a:t>
            </a:r>
            <a:r>
              <a:rPr sz="2400" b="1" spc="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Reasoning</a:t>
            </a:r>
            <a:r>
              <a:rPr sz="2400" b="1" spc="5" dirty="0">
                <a:latin typeface="Times New Roman"/>
                <a:cs typeface="Times New Roman"/>
              </a:rPr>
              <a:t> </a:t>
            </a:r>
            <a:r>
              <a:rPr sz="2400" b="1" spc="-10" dirty="0">
                <a:latin typeface="Times New Roman"/>
                <a:cs typeface="Times New Roman"/>
              </a:rPr>
              <a:t>Inference</a:t>
            </a:r>
            <a:endParaRPr sz="2400">
              <a:latin typeface="Times New Roman"/>
              <a:cs typeface="Times New Roman"/>
            </a:endParaRPr>
          </a:p>
          <a:p>
            <a:pPr marL="355600" marR="5080" indent="-342900">
              <a:lnSpc>
                <a:spcPts val="5760"/>
              </a:lnSpc>
              <a:spcBef>
                <a:spcPts val="19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latin typeface="Times New Roman"/>
                <a:cs typeface="Times New Roman"/>
              </a:rPr>
              <a:t>In</a:t>
            </a:r>
            <a:r>
              <a:rPr sz="2400" spc="10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this</a:t>
            </a:r>
            <a:r>
              <a:rPr sz="2400" spc="114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mechanism,</a:t>
            </a:r>
            <a:r>
              <a:rPr sz="2400" spc="11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we</a:t>
            </a:r>
            <a:r>
              <a:rPr sz="2400" spc="1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can</a:t>
            </a:r>
            <a:r>
              <a:rPr sz="2400" spc="1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prove</a:t>
            </a:r>
            <a:r>
              <a:rPr sz="2400" spc="114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</a:t>
            </a:r>
            <a:r>
              <a:rPr sz="2400" spc="11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conclusion</a:t>
            </a:r>
            <a:r>
              <a:rPr sz="2400" spc="114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or</a:t>
            </a:r>
            <a:r>
              <a:rPr sz="2400" spc="10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goal</a:t>
            </a:r>
            <a:r>
              <a:rPr sz="2400" spc="1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from</a:t>
            </a:r>
            <a:r>
              <a:rPr sz="2400" spc="8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</a:t>
            </a:r>
            <a:r>
              <a:rPr sz="2400" spc="1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given</a:t>
            </a:r>
            <a:r>
              <a:rPr sz="2400" spc="11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ESNet</a:t>
            </a:r>
            <a:r>
              <a:rPr sz="2400" spc="114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by</a:t>
            </a:r>
            <a:r>
              <a:rPr sz="2400" spc="10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adding </a:t>
            </a:r>
            <a:r>
              <a:rPr sz="2400" spc="-58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15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denial</a:t>
            </a:r>
            <a:r>
              <a:rPr sz="2400" spc="16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</a:t>
            </a:r>
            <a:r>
              <a:rPr sz="2400" spc="14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the</a:t>
            </a:r>
            <a:r>
              <a:rPr sz="2400" spc="16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conclusion</a:t>
            </a:r>
            <a:r>
              <a:rPr sz="2400" spc="15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to</a:t>
            </a:r>
            <a:r>
              <a:rPr sz="2400" spc="1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15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network</a:t>
            </a:r>
            <a:r>
              <a:rPr sz="2400" spc="15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and</a:t>
            </a:r>
            <a:r>
              <a:rPr sz="2400" spc="15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show</a:t>
            </a:r>
            <a:r>
              <a:rPr sz="2400" spc="15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that</a:t>
            </a:r>
            <a:r>
              <a:rPr sz="2400" spc="14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the</a:t>
            </a:r>
            <a:r>
              <a:rPr sz="2400" spc="16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resulting</a:t>
            </a:r>
            <a:r>
              <a:rPr sz="2400" spc="15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set</a:t>
            </a:r>
            <a:r>
              <a:rPr sz="2400" spc="16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</a:t>
            </a:r>
            <a:r>
              <a:rPr sz="2400" spc="15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clauses</a:t>
            </a:r>
            <a:endParaRPr sz="2400">
              <a:latin typeface="Times New Roman"/>
              <a:cs typeface="Times New Roman"/>
            </a:endParaRPr>
          </a:p>
          <a:p>
            <a:pPr marL="355600">
              <a:lnSpc>
                <a:spcPct val="100000"/>
              </a:lnSpc>
              <a:spcBef>
                <a:spcPts val="2210"/>
              </a:spcBef>
            </a:pPr>
            <a:r>
              <a:rPr sz="2400" dirty="0">
                <a:latin typeface="Times New Roman"/>
                <a:cs typeface="Times New Roman"/>
              </a:rPr>
              <a:t>in</a:t>
            </a:r>
            <a:r>
              <a:rPr sz="2400" spc="35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36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network</a:t>
            </a:r>
            <a:r>
              <a:rPr sz="2400" spc="36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gives</a:t>
            </a:r>
            <a:r>
              <a:rPr sz="2400" spc="36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contradiction.</a:t>
            </a:r>
            <a:r>
              <a:rPr sz="2400" spc="35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This</a:t>
            </a:r>
            <a:r>
              <a:rPr sz="2400" spc="36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is</a:t>
            </a:r>
            <a:r>
              <a:rPr sz="2400" spc="35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done</a:t>
            </a:r>
            <a:r>
              <a:rPr sz="2400" spc="37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by</a:t>
            </a:r>
            <a:r>
              <a:rPr sz="2400" spc="36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performing</a:t>
            </a:r>
            <a:r>
              <a:rPr sz="2400" spc="37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successive</a:t>
            </a:r>
            <a:r>
              <a:rPr sz="2400" spc="37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steps</a:t>
            </a:r>
            <a:r>
              <a:rPr sz="2400" spc="36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of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Times New Roman"/>
              <a:cs typeface="Times New Roman"/>
            </a:endParaRPr>
          </a:p>
          <a:p>
            <a:pPr marL="355600">
              <a:lnSpc>
                <a:spcPct val="100000"/>
              </a:lnSpc>
            </a:pPr>
            <a:r>
              <a:rPr sz="2400" dirty="0">
                <a:latin typeface="Times New Roman"/>
                <a:cs typeface="Times New Roman"/>
              </a:rPr>
              <a:t>resolution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until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explicit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contradiction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is generated.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pc="-5" dirty="0"/>
              <a:t>41</a:t>
            </a:fld>
            <a:endParaRPr spc="-5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865632"/>
            <a:ext cx="11317605" cy="5992495"/>
            <a:chOff x="0" y="865632"/>
            <a:chExt cx="11317605" cy="599249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29639" y="865632"/>
              <a:ext cx="10387584" cy="518007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93775" y="930275"/>
              <a:ext cx="10204450" cy="499745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974725" y="911225"/>
              <a:ext cx="10242550" cy="5035550"/>
            </a:xfrm>
            <a:custGeom>
              <a:avLst/>
              <a:gdLst/>
              <a:ahLst/>
              <a:cxnLst/>
              <a:rect l="l" t="t" r="r" b="b"/>
              <a:pathLst>
                <a:path w="10242550" h="5035550">
                  <a:moveTo>
                    <a:pt x="0" y="5035550"/>
                  </a:moveTo>
                  <a:lnTo>
                    <a:pt x="10242550" y="5035550"/>
                  </a:lnTo>
                  <a:lnTo>
                    <a:pt x="10242550" y="0"/>
                  </a:lnTo>
                  <a:lnTo>
                    <a:pt x="0" y="0"/>
                  </a:lnTo>
                  <a:lnTo>
                    <a:pt x="0" y="503555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45135" y="248792"/>
            <a:ext cx="41021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Backward</a:t>
            </a:r>
            <a:r>
              <a:rPr spc="5" dirty="0"/>
              <a:t> </a:t>
            </a:r>
            <a:r>
              <a:rPr spc="-5" dirty="0"/>
              <a:t>Reasoning</a:t>
            </a:r>
            <a:r>
              <a:rPr spc="5" dirty="0"/>
              <a:t> </a:t>
            </a:r>
            <a:r>
              <a:rPr spc="-10" dirty="0"/>
              <a:t>Inference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pc="-5" dirty="0"/>
              <a:t>42</a:t>
            </a:fld>
            <a:endParaRPr spc="-5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5135" y="248792"/>
            <a:ext cx="41021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Backward</a:t>
            </a:r>
            <a:r>
              <a:rPr spc="5" dirty="0"/>
              <a:t> </a:t>
            </a:r>
            <a:r>
              <a:rPr spc="-5" dirty="0"/>
              <a:t>Reasoning</a:t>
            </a:r>
            <a:r>
              <a:rPr spc="5" dirty="0"/>
              <a:t> </a:t>
            </a:r>
            <a:r>
              <a:rPr spc="-10" dirty="0"/>
              <a:t>Inference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207008" y="1908040"/>
            <a:ext cx="8330565" cy="1941830"/>
            <a:chOff x="1207008" y="1908040"/>
            <a:chExt cx="8330565" cy="194183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07008" y="1908040"/>
              <a:ext cx="8330184" cy="194159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61833" y="1963039"/>
              <a:ext cx="8166100" cy="177800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242783" y="1943989"/>
              <a:ext cx="8204200" cy="1816100"/>
            </a:xfrm>
            <a:custGeom>
              <a:avLst/>
              <a:gdLst/>
              <a:ahLst/>
              <a:cxnLst/>
              <a:rect l="l" t="t" r="r" b="b"/>
              <a:pathLst>
                <a:path w="8204200" h="1816100">
                  <a:moveTo>
                    <a:pt x="0" y="1816100"/>
                  </a:moveTo>
                  <a:lnTo>
                    <a:pt x="8204200" y="1816100"/>
                  </a:lnTo>
                  <a:lnTo>
                    <a:pt x="8204200" y="0"/>
                  </a:lnTo>
                  <a:lnTo>
                    <a:pt x="0" y="0"/>
                  </a:lnTo>
                  <a:lnTo>
                    <a:pt x="0" y="181610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3888994" y="4355972"/>
            <a:ext cx="25996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Times New Roman"/>
                <a:cs typeface="Times New Roman"/>
              </a:rPr>
              <a:t>Reduction</a:t>
            </a:r>
            <a:r>
              <a:rPr sz="2400" b="1" spc="-1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of</a:t>
            </a:r>
            <a:r>
              <a:rPr sz="2400" b="1" spc="-20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ESNet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pc="-5" dirty="0"/>
              <a:t>43</a:t>
            </a:fld>
            <a:endParaRPr spc="-5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306322"/>
            <a:ext cx="11945620" cy="6551930"/>
            <a:chOff x="0" y="306322"/>
            <a:chExt cx="11945620" cy="655193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23788" y="306322"/>
              <a:ext cx="6021323" cy="644956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87541" y="370116"/>
              <a:ext cx="5839841" cy="626745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5968491" y="351066"/>
              <a:ext cx="5878195" cy="6305550"/>
            </a:xfrm>
            <a:custGeom>
              <a:avLst/>
              <a:gdLst/>
              <a:ahLst/>
              <a:cxnLst/>
              <a:rect l="l" t="t" r="r" b="b"/>
              <a:pathLst>
                <a:path w="5878195" h="6305550">
                  <a:moveTo>
                    <a:pt x="0" y="6305550"/>
                  </a:moveTo>
                  <a:lnTo>
                    <a:pt x="5877941" y="6305550"/>
                  </a:lnTo>
                  <a:lnTo>
                    <a:pt x="5877941" y="0"/>
                  </a:lnTo>
                  <a:lnTo>
                    <a:pt x="0" y="0"/>
                  </a:lnTo>
                  <a:lnTo>
                    <a:pt x="0" y="630555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446938" y="139192"/>
            <a:ext cx="5157470" cy="1641475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2700" marR="5080">
              <a:lnSpc>
                <a:spcPct val="106900"/>
              </a:lnSpc>
              <a:spcBef>
                <a:spcPts val="300"/>
              </a:spcBef>
            </a:pPr>
            <a:r>
              <a:rPr sz="2400" b="1" spc="-5" dirty="0">
                <a:latin typeface="Times New Roman"/>
                <a:cs typeface="Times New Roman"/>
              </a:rPr>
              <a:t>Examples</a:t>
            </a:r>
            <a:r>
              <a:rPr sz="2400" b="1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of</a:t>
            </a:r>
            <a:r>
              <a:rPr sz="2400" b="1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Inferencing</a:t>
            </a:r>
            <a:r>
              <a:rPr sz="2400" b="1" spc="-1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methods </a:t>
            </a:r>
            <a:r>
              <a:rPr sz="2400" b="1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Consider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a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example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represented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in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clausal </a:t>
            </a:r>
            <a:r>
              <a:rPr sz="2400" spc="-58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form:</a:t>
            </a:r>
            <a:endParaRPr sz="2400">
              <a:latin typeface="Times New Roman"/>
              <a:cs typeface="Times New Roman"/>
            </a:endParaRPr>
          </a:p>
          <a:p>
            <a:pPr marL="317500">
              <a:lnSpc>
                <a:spcPct val="100000"/>
              </a:lnSpc>
              <a:spcBef>
                <a:spcPts val="405"/>
              </a:spcBef>
            </a:pPr>
            <a:r>
              <a:rPr sz="2400" spc="-5" dirty="0">
                <a:latin typeface="Times New Roman"/>
                <a:cs typeface="Times New Roman"/>
              </a:rPr>
              <a:t>isa(X,living_thing)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Wingdings"/>
                <a:cs typeface="Wingdings"/>
              </a:rPr>
              <a:t>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isa(X,animate)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pc="-5" dirty="0"/>
              <a:t>44</a:t>
            </a:fld>
            <a:endParaRPr spc="-5" dirty="0"/>
          </a:p>
        </p:txBody>
      </p:sp>
      <p:sp>
        <p:nvSpPr>
          <p:cNvPr id="7" name="object 7"/>
          <p:cNvSpPr txBox="1"/>
          <p:nvPr/>
        </p:nvSpPr>
        <p:spPr>
          <a:xfrm>
            <a:off x="3161538" y="1753362"/>
            <a:ext cx="2067560" cy="861060"/>
          </a:xfrm>
          <a:prstGeom prst="rect">
            <a:avLst/>
          </a:prstGeom>
        </p:spPr>
        <p:txBody>
          <a:bodyPr vert="horz" wrap="square" lIns="0" tIns="6476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09"/>
              </a:spcBef>
            </a:pPr>
            <a:r>
              <a:rPr sz="2400" dirty="0">
                <a:latin typeface="Wingdings"/>
                <a:cs typeface="Wingdings"/>
              </a:rPr>
              <a:t>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isa(X,human)</a:t>
            </a:r>
            <a:endParaRPr sz="2400">
              <a:latin typeface="Times New Roman"/>
              <a:cs typeface="Times New Roman"/>
            </a:endParaRPr>
          </a:p>
          <a:p>
            <a:pPr marL="32384">
              <a:lnSpc>
                <a:spcPct val="100000"/>
              </a:lnSpc>
              <a:spcBef>
                <a:spcPts val="409"/>
              </a:spcBef>
            </a:pPr>
            <a:r>
              <a:rPr sz="2400" dirty="0">
                <a:latin typeface="Wingdings"/>
                <a:cs typeface="Wingdings"/>
              </a:rPr>
              <a:t>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isa(X,man)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51738" y="1753362"/>
            <a:ext cx="1829435" cy="12776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13999"/>
              </a:lnSpc>
              <a:spcBef>
                <a:spcPts val="105"/>
              </a:spcBef>
            </a:pPr>
            <a:r>
              <a:rPr sz="2400" spc="-5" dirty="0">
                <a:latin typeface="Times New Roman"/>
                <a:cs typeface="Times New Roman"/>
              </a:rPr>
              <a:t>is</a:t>
            </a:r>
            <a:r>
              <a:rPr sz="2400" spc="5" dirty="0">
                <a:latin typeface="Times New Roman"/>
                <a:cs typeface="Times New Roman"/>
              </a:rPr>
              <a:t>a</a:t>
            </a:r>
            <a:r>
              <a:rPr sz="2400" dirty="0">
                <a:latin typeface="Times New Roman"/>
                <a:cs typeface="Times New Roman"/>
              </a:rPr>
              <a:t>(</a:t>
            </a:r>
            <a:r>
              <a:rPr sz="2400" spc="-10" dirty="0">
                <a:latin typeface="Times New Roman"/>
                <a:cs typeface="Times New Roman"/>
              </a:rPr>
              <a:t>X,</a:t>
            </a:r>
            <a:r>
              <a:rPr sz="2400" dirty="0">
                <a:latin typeface="Times New Roman"/>
                <a:cs typeface="Times New Roman"/>
              </a:rPr>
              <a:t>an</a:t>
            </a:r>
            <a:r>
              <a:rPr sz="2400" spc="5" dirty="0">
                <a:latin typeface="Times New Roman"/>
                <a:cs typeface="Times New Roman"/>
              </a:rPr>
              <a:t>i</a:t>
            </a:r>
            <a:r>
              <a:rPr sz="2400" spc="-20" dirty="0">
                <a:latin typeface="Times New Roman"/>
                <a:cs typeface="Times New Roman"/>
              </a:rPr>
              <a:t>m</a:t>
            </a:r>
            <a:r>
              <a:rPr sz="2400" dirty="0">
                <a:latin typeface="Times New Roman"/>
                <a:cs typeface="Times New Roman"/>
              </a:rPr>
              <a:t>a</a:t>
            </a:r>
            <a:r>
              <a:rPr sz="2400" spc="5" dirty="0">
                <a:latin typeface="Times New Roman"/>
                <a:cs typeface="Times New Roman"/>
              </a:rPr>
              <a:t>te</a:t>
            </a:r>
            <a:r>
              <a:rPr sz="2400" dirty="0">
                <a:latin typeface="Times New Roman"/>
                <a:cs typeface="Times New Roman"/>
              </a:rPr>
              <a:t>)  </a:t>
            </a:r>
            <a:r>
              <a:rPr sz="2400" spc="-5" dirty="0">
                <a:latin typeface="Times New Roman"/>
                <a:cs typeface="Times New Roman"/>
              </a:rPr>
              <a:t>isa(X,human) 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isa(John,man)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953004" y="4593158"/>
            <a:ext cx="290957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Times New Roman"/>
                <a:cs typeface="Times New Roman"/>
              </a:rPr>
              <a:t>ESNet</a:t>
            </a:r>
            <a:r>
              <a:rPr sz="2400" b="1" spc="-3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Representation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729995"/>
            <a:ext cx="9785985" cy="6128385"/>
            <a:chOff x="0" y="729995"/>
            <a:chExt cx="9785985" cy="612838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59735" y="729995"/>
              <a:ext cx="7325867" cy="5452872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24125" y="793749"/>
              <a:ext cx="7143750" cy="527050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2505075" y="774699"/>
              <a:ext cx="7181850" cy="5308600"/>
            </a:xfrm>
            <a:custGeom>
              <a:avLst/>
              <a:gdLst/>
              <a:ahLst/>
              <a:cxnLst/>
              <a:rect l="l" t="t" r="r" b="b"/>
              <a:pathLst>
                <a:path w="7181850" h="5308600">
                  <a:moveTo>
                    <a:pt x="0" y="5308600"/>
                  </a:moveTo>
                  <a:lnTo>
                    <a:pt x="7181850" y="5308600"/>
                  </a:lnTo>
                  <a:lnTo>
                    <a:pt x="7181850" y="0"/>
                  </a:lnTo>
                  <a:lnTo>
                    <a:pt x="0" y="0"/>
                  </a:lnTo>
                  <a:lnTo>
                    <a:pt x="0" y="530860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46938" y="189738"/>
            <a:ext cx="39147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Forward</a:t>
            </a:r>
            <a:r>
              <a:rPr dirty="0"/>
              <a:t> </a:t>
            </a:r>
            <a:r>
              <a:rPr spc="-5" dirty="0"/>
              <a:t>Reasoning</a:t>
            </a:r>
            <a:r>
              <a:rPr spc="5" dirty="0"/>
              <a:t> </a:t>
            </a:r>
            <a:r>
              <a:rPr spc="-10" dirty="0"/>
              <a:t>Inference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pc="-5" dirty="0"/>
              <a:t>45</a:t>
            </a:fld>
            <a:endParaRPr spc="-5" dirty="0"/>
          </a:p>
        </p:txBody>
      </p:sp>
      <p:sp>
        <p:nvSpPr>
          <p:cNvPr id="7" name="object 7"/>
          <p:cNvSpPr txBox="1"/>
          <p:nvPr/>
        </p:nvSpPr>
        <p:spPr>
          <a:xfrm>
            <a:off x="5097526" y="6087262"/>
            <a:ext cx="3149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Times New Roman"/>
                <a:cs typeface="Times New Roman"/>
              </a:rPr>
              <a:t>(i)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938783"/>
            <a:ext cx="9866630" cy="5919470"/>
            <a:chOff x="0" y="938783"/>
            <a:chExt cx="9866630" cy="591947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380488" y="938783"/>
              <a:ext cx="7485888" cy="5033772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44750" y="1003299"/>
              <a:ext cx="7302500" cy="485140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2425700" y="984249"/>
              <a:ext cx="7340600" cy="4889500"/>
            </a:xfrm>
            <a:custGeom>
              <a:avLst/>
              <a:gdLst/>
              <a:ahLst/>
              <a:cxnLst/>
              <a:rect l="l" t="t" r="r" b="b"/>
              <a:pathLst>
                <a:path w="7340600" h="4889500">
                  <a:moveTo>
                    <a:pt x="0" y="4889500"/>
                  </a:moveTo>
                  <a:lnTo>
                    <a:pt x="7340600" y="4889500"/>
                  </a:lnTo>
                  <a:lnTo>
                    <a:pt x="7340600" y="0"/>
                  </a:lnTo>
                  <a:lnTo>
                    <a:pt x="0" y="0"/>
                  </a:lnTo>
                  <a:lnTo>
                    <a:pt x="0" y="488950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46938" y="189738"/>
            <a:ext cx="39147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Forward</a:t>
            </a:r>
            <a:r>
              <a:rPr dirty="0"/>
              <a:t> </a:t>
            </a:r>
            <a:r>
              <a:rPr spc="-5" dirty="0"/>
              <a:t>Reasoning</a:t>
            </a:r>
            <a:r>
              <a:rPr spc="5" dirty="0"/>
              <a:t> </a:t>
            </a:r>
            <a:r>
              <a:rPr spc="-10" dirty="0"/>
              <a:t>Inference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1756263" y="6533452"/>
            <a:ext cx="184150" cy="220345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z="1000" spc="-15" dirty="0">
                <a:latin typeface="Lucida Sans Unicode"/>
                <a:cs typeface="Lucida Sans Unicode"/>
              </a:rPr>
              <a:t>41</a:t>
            </a:r>
            <a:endParaRPr sz="1000">
              <a:latin typeface="Lucida Sans Unicode"/>
              <a:cs typeface="Lucida Sans Unicod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097526" y="6087262"/>
            <a:ext cx="4006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Times New Roman"/>
                <a:cs typeface="Times New Roman"/>
              </a:rPr>
              <a:t>(ii)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6938" y="189738"/>
            <a:ext cx="39147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Forward</a:t>
            </a:r>
            <a:r>
              <a:rPr dirty="0"/>
              <a:t> </a:t>
            </a:r>
            <a:r>
              <a:rPr spc="-5" dirty="0"/>
              <a:t>Reasoning</a:t>
            </a:r>
            <a:r>
              <a:rPr spc="5" dirty="0"/>
              <a:t> </a:t>
            </a:r>
            <a:r>
              <a:rPr spc="-10" dirty="0"/>
              <a:t>Inference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15822" y="1235967"/>
            <a:ext cx="12014200" cy="4441190"/>
            <a:chOff x="115822" y="1235967"/>
            <a:chExt cx="12014200" cy="444119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5822" y="1235967"/>
              <a:ext cx="12013694" cy="444092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1450" y="1290700"/>
              <a:ext cx="11849100" cy="4276725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52400" y="1271523"/>
              <a:ext cx="11887200" cy="4314825"/>
            </a:xfrm>
            <a:custGeom>
              <a:avLst/>
              <a:gdLst/>
              <a:ahLst/>
              <a:cxnLst/>
              <a:rect l="l" t="t" r="r" b="b"/>
              <a:pathLst>
                <a:path w="11887200" h="4314825">
                  <a:moveTo>
                    <a:pt x="0" y="4314825"/>
                  </a:moveTo>
                  <a:lnTo>
                    <a:pt x="11887200" y="4314825"/>
                  </a:lnTo>
                  <a:lnTo>
                    <a:pt x="11887200" y="0"/>
                  </a:lnTo>
                  <a:lnTo>
                    <a:pt x="0" y="0"/>
                  </a:lnTo>
                  <a:lnTo>
                    <a:pt x="0" y="4314825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5097526" y="6087262"/>
            <a:ext cx="43999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Times New Roman"/>
                <a:cs typeface="Times New Roman"/>
              </a:rPr>
              <a:t>(iii)</a:t>
            </a:r>
            <a:r>
              <a:rPr sz="2400" b="1" spc="-4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Derivation</a:t>
            </a:r>
            <a:r>
              <a:rPr sz="2400" b="1" spc="-3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of</a:t>
            </a:r>
            <a:r>
              <a:rPr sz="2400" b="1" spc="-10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John</a:t>
            </a:r>
            <a:r>
              <a:rPr sz="2400" b="1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is animate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730863" y="6533452"/>
            <a:ext cx="234950" cy="220345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z="1000" spc="-5" dirty="0">
                <a:latin typeface="Lucida Sans Unicode"/>
                <a:cs typeface="Lucida Sans Unicode"/>
              </a:rPr>
              <a:t>47</a:t>
            </a:fld>
            <a:endParaRPr sz="10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632459"/>
            <a:ext cx="12181840" cy="6225540"/>
            <a:chOff x="0" y="632459"/>
            <a:chExt cx="12181840" cy="622554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686555" y="632459"/>
              <a:ext cx="8494776" cy="6062472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50817" y="696633"/>
              <a:ext cx="8311896" cy="5880608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3731767" y="677583"/>
              <a:ext cx="8350250" cy="5918835"/>
            </a:xfrm>
            <a:custGeom>
              <a:avLst/>
              <a:gdLst/>
              <a:ahLst/>
              <a:cxnLst/>
              <a:rect l="l" t="t" r="r" b="b"/>
              <a:pathLst>
                <a:path w="8350250" h="5918834">
                  <a:moveTo>
                    <a:pt x="0" y="5918708"/>
                  </a:moveTo>
                  <a:lnTo>
                    <a:pt x="8349996" y="5918708"/>
                  </a:lnTo>
                  <a:lnTo>
                    <a:pt x="8349996" y="0"/>
                  </a:lnTo>
                  <a:lnTo>
                    <a:pt x="0" y="0"/>
                  </a:lnTo>
                  <a:lnTo>
                    <a:pt x="0" y="5918708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46938" y="189738"/>
            <a:ext cx="41021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Backward</a:t>
            </a:r>
            <a:r>
              <a:rPr spc="5" dirty="0"/>
              <a:t> </a:t>
            </a:r>
            <a:r>
              <a:rPr spc="-5" dirty="0"/>
              <a:t>Reasoning</a:t>
            </a:r>
            <a:r>
              <a:rPr spc="5" dirty="0"/>
              <a:t> </a:t>
            </a:r>
            <a:r>
              <a:rPr spc="-10" dirty="0"/>
              <a:t>Inference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1730863" y="6533452"/>
            <a:ext cx="234950" cy="220345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z="1000" spc="-5" dirty="0">
                <a:latin typeface="Lucida Sans Unicode"/>
                <a:cs typeface="Lucida Sans Unicode"/>
              </a:rPr>
              <a:t>48</a:t>
            </a:fld>
            <a:endParaRPr sz="1000">
              <a:latin typeface="Lucida Sans Unicode"/>
              <a:cs typeface="Lucida Sans Unicod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59740" y="1927986"/>
            <a:ext cx="318262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Times New Roman"/>
                <a:cs typeface="Times New Roman"/>
              </a:rPr>
              <a:t>isa(John,living_thing)</a:t>
            </a: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dirty="0">
                <a:latin typeface="Times New Roman"/>
                <a:cs typeface="Times New Roman"/>
              </a:rPr>
              <a:t>i.e.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Is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John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living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thing?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6938" y="189738"/>
            <a:ext cx="41021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Backward</a:t>
            </a:r>
            <a:r>
              <a:rPr spc="5" dirty="0"/>
              <a:t> </a:t>
            </a:r>
            <a:r>
              <a:rPr spc="-5" dirty="0"/>
              <a:t>Reasoning</a:t>
            </a:r>
            <a:r>
              <a:rPr spc="5" dirty="0"/>
              <a:t> </a:t>
            </a:r>
            <a:r>
              <a:rPr spc="-10" dirty="0"/>
              <a:t>Inference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07340" y="1927986"/>
            <a:ext cx="318262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Times New Roman"/>
                <a:cs typeface="Times New Roman"/>
              </a:rPr>
              <a:t>isa(John,living_thing)</a:t>
            </a: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dirty="0">
                <a:latin typeface="Times New Roman"/>
                <a:cs typeface="Times New Roman"/>
              </a:rPr>
              <a:t>i.e.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Is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John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living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thing?</a:t>
            </a:r>
            <a:endParaRPr sz="2400">
              <a:latin typeface="Times New Roman"/>
              <a:cs typeface="Times New Roman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477767" y="685800"/>
            <a:ext cx="8612505" cy="5692140"/>
            <a:chOff x="3477767" y="685800"/>
            <a:chExt cx="8612505" cy="569214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77767" y="685800"/>
              <a:ext cx="8612124" cy="569214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42791" y="750150"/>
              <a:ext cx="8428735" cy="5509133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3523741" y="731100"/>
              <a:ext cx="8467090" cy="5547360"/>
            </a:xfrm>
            <a:custGeom>
              <a:avLst/>
              <a:gdLst/>
              <a:ahLst/>
              <a:cxnLst/>
              <a:rect l="l" t="t" r="r" b="b"/>
              <a:pathLst>
                <a:path w="8467090" h="5547360">
                  <a:moveTo>
                    <a:pt x="0" y="5547233"/>
                  </a:moveTo>
                  <a:lnTo>
                    <a:pt x="8466835" y="5547233"/>
                  </a:lnTo>
                  <a:lnTo>
                    <a:pt x="8466835" y="0"/>
                  </a:lnTo>
                  <a:lnTo>
                    <a:pt x="0" y="0"/>
                  </a:lnTo>
                  <a:lnTo>
                    <a:pt x="0" y="5547233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11730863" y="6533452"/>
            <a:ext cx="234950" cy="220345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z="1000" spc="-5" dirty="0">
                <a:latin typeface="Lucida Sans Unicode"/>
                <a:cs typeface="Lucida Sans Unicode"/>
              </a:rPr>
              <a:t>49</a:t>
            </a:fld>
            <a:endParaRPr sz="10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68274" y="222884"/>
            <a:ext cx="5268595" cy="376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300" spc="-5" dirty="0"/>
              <a:t>Approaches</a:t>
            </a:r>
            <a:r>
              <a:rPr sz="2300" spc="-20" dirty="0"/>
              <a:t> </a:t>
            </a:r>
            <a:r>
              <a:rPr sz="2300" dirty="0"/>
              <a:t>to</a:t>
            </a:r>
            <a:r>
              <a:rPr sz="2300" spc="-10" dirty="0"/>
              <a:t> </a:t>
            </a:r>
            <a:r>
              <a:rPr sz="2300" spc="-5" dirty="0"/>
              <a:t>Knowledge</a:t>
            </a:r>
            <a:r>
              <a:rPr sz="2300" spc="15" dirty="0"/>
              <a:t> </a:t>
            </a:r>
            <a:r>
              <a:rPr sz="2300" spc="-5" dirty="0"/>
              <a:t>Representation</a:t>
            </a:r>
            <a:endParaRPr sz="2300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pc="-5" dirty="0"/>
              <a:t>5</a:t>
            </a:fld>
            <a:endParaRPr spc="-5" dirty="0"/>
          </a:p>
        </p:txBody>
      </p:sp>
      <p:sp>
        <p:nvSpPr>
          <p:cNvPr id="3" name="object 3"/>
          <p:cNvSpPr txBox="1"/>
          <p:nvPr/>
        </p:nvSpPr>
        <p:spPr>
          <a:xfrm>
            <a:off x="468274" y="532256"/>
            <a:ext cx="11257280" cy="5043805"/>
          </a:xfrm>
          <a:prstGeom prst="rect">
            <a:avLst/>
          </a:prstGeom>
        </p:spPr>
        <p:txBody>
          <a:bodyPr vert="horz" wrap="square" lIns="0" tIns="173990" rIns="0" bIns="0" rtlCol="0">
            <a:spAutoFit/>
          </a:bodyPr>
          <a:lstStyle/>
          <a:p>
            <a:pPr marL="355600" indent="-250190">
              <a:lnSpc>
                <a:spcPct val="100000"/>
              </a:lnSpc>
              <a:spcBef>
                <a:spcPts val="137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1800" spc="-5" dirty="0">
                <a:latin typeface="Times New Roman"/>
                <a:cs typeface="Times New Roman"/>
              </a:rPr>
              <a:t>AI</a:t>
            </a:r>
            <a:r>
              <a:rPr sz="180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programs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use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structures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known </a:t>
            </a:r>
            <a:r>
              <a:rPr sz="1800" spc="-5" dirty="0">
                <a:latin typeface="Times New Roman"/>
                <a:cs typeface="Times New Roman"/>
              </a:rPr>
              <a:t>as</a:t>
            </a:r>
            <a:r>
              <a:rPr sz="1800" dirty="0">
                <a:latin typeface="Times New Roman"/>
                <a:cs typeface="Times New Roman"/>
              </a:rPr>
              <a:t> knowledge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structures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to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represent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objects,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facts,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relationships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and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procedures</a:t>
            </a:r>
            <a:endParaRPr sz="1800">
              <a:latin typeface="Times New Roman"/>
              <a:cs typeface="Times New Roman"/>
            </a:endParaRPr>
          </a:p>
          <a:p>
            <a:pPr marL="355600" marR="5080" indent="-250190">
              <a:lnSpc>
                <a:spcPct val="140100"/>
              </a:lnSpc>
              <a:spcBef>
                <a:spcPts val="40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4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main</a:t>
            </a:r>
            <a:r>
              <a:rPr sz="1800" spc="3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function</a:t>
            </a:r>
            <a:r>
              <a:rPr sz="1800" spc="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of</a:t>
            </a:r>
            <a:r>
              <a:rPr sz="1800" spc="4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these</a:t>
            </a:r>
            <a:r>
              <a:rPr sz="1800" spc="4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knowledge</a:t>
            </a:r>
            <a:r>
              <a:rPr sz="1800" spc="5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structures</a:t>
            </a:r>
            <a:r>
              <a:rPr sz="1800" spc="3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is</a:t>
            </a:r>
            <a:r>
              <a:rPr sz="1800" spc="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to</a:t>
            </a:r>
            <a:r>
              <a:rPr sz="1800" spc="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provide</a:t>
            </a:r>
            <a:r>
              <a:rPr sz="1800" spc="3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expertise</a:t>
            </a:r>
            <a:r>
              <a:rPr sz="1800" spc="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and</a:t>
            </a:r>
            <a:r>
              <a:rPr sz="1800" spc="3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information</a:t>
            </a:r>
            <a:r>
              <a:rPr sz="1800" spc="3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so</a:t>
            </a:r>
            <a:r>
              <a:rPr sz="1800" spc="4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that</a:t>
            </a:r>
            <a:r>
              <a:rPr sz="1800" spc="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</a:t>
            </a:r>
            <a:r>
              <a:rPr sz="1800" spc="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program</a:t>
            </a:r>
            <a:r>
              <a:rPr sz="1800" spc="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can</a:t>
            </a:r>
            <a:r>
              <a:rPr sz="1800" spc="2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operate </a:t>
            </a:r>
            <a:r>
              <a:rPr sz="1800" spc="-434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in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an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intelligent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way</a:t>
            </a:r>
            <a:endParaRPr sz="1800">
              <a:latin typeface="Times New Roman"/>
              <a:cs typeface="Times New Roman"/>
            </a:endParaRPr>
          </a:p>
          <a:p>
            <a:pPr marL="355600" indent="-250190">
              <a:lnSpc>
                <a:spcPct val="100000"/>
              </a:lnSpc>
              <a:spcBef>
                <a:spcPts val="126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1800" spc="-5" dirty="0">
                <a:latin typeface="Times New Roman"/>
                <a:cs typeface="Times New Roman"/>
              </a:rPr>
              <a:t>Knowledge</a:t>
            </a:r>
            <a:r>
              <a:rPr sz="1800" dirty="0">
                <a:latin typeface="Times New Roman"/>
                <a:cs typeface="Times New Roman"/>
              </a:rPr>
              <a:t> structures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are usually</a:t>
            </a:r>
            <a:r>
              <a:rPr sz="1800" spc="-5" dirty="0">
                <a:latin typeface="Times New Roman"/>
                <a:cs typeface="Times New Roman"/>
              </a:rPr>
              <a:t> composed</a:t>
            </a:r>
            <a:r>
              <a:rPr sz="1800" spc="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of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both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traditional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and</a:t>
            </a:r>
            <a:r>
              <a:rPr sz="1800" spc="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complex structures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such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as:</a:t>
            </a:r>
            <a:endParaRPr sz="1800">
              <a:latin typeface="Times New Roman"/>
              <a:cs typeface="Times New Roman"/>
            </a:endParaRPr>
          </a:p>
          <a:p>
            <a:pPr marL="634365" lvl="1" indent="-229235">
              <a:lnSpc>
                <a:spcPct val="100000"/>
              </a:lnSpc>
              <a:spcBef>
                <a:spcPts val="1165"/>
              </a:spcBef>
              <a:buFont typeface="Wingdings"/>
              <a:buChar char=""/>
              <a:tabLst>
                <a:tab pos="635000" algn="l"/>
              </a:tabLst>
            </a:pPr>
            <a:r>
              <a:rPr sz="1800" spc="-5" dirty="0">
                <a:latin typeface="Times New Roman"/>
                <a:cs typeface="Times New Roman"/>
              </a:rPr>
              <a:t>Semantic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networks</a:t>
            </a:r>
            <a:endParaRPr sz="1800">
              <a:latin typeface="Times New Roman"/>
              <a:cs typeface="Times New Roman"/>
            </a:endParaRPr>
          </a:p>
          <a:p>
            <a:pPr marL="634365" lvl="1" indent="-229235">
              <a:lnSpc>
                <a:spcPct val="100000"/>
              </a:lnSpc>
              <a:spcBef>
                <a:spcPts val="1165"/>
              </a:spcBef>
              <a:buFont typeface="Wingdings"/>
              <a:buChar char=""/>
              <a:tabLst>
                <a:tab pos="635000" algn="l"/>
              </a:tabLst>
            </a:pPr>
            <a:r>
              <a:rPr sz="1800" spc="-5" dirty="0">
                <a:latin typeface="Times New Roman"/>
                <a:cs typeface="Times New Roman"/>
              </a:rPr>
              <a:t>Frames</a:t>
            </a:r>
            <a:endParaRPr sz="1800">
              <a:latin typeface="Times New Roman"/>
              <a:cs typeface="Times New Roman"/>
            </a:endParaRPr>
          </a:p>
          <a:p>
            <a:pPr marL="634365" lvl="1" indent="-229235">
              <a:lnSpc>
                <a:spcPct val="100000"/>
              </a:lnSpc>
              <a:spcBef>
                <a:spcPts val="1165"/>
              </a:spcBef>
              <a:buFont typeface="Wingdings"/>
              <a:buChar char=""/>
              <a:tabLst>
                <a:tab pos="635000" algn="l"/>
              </a:tabLst>
            </a:pPr>
            <a:r>
              <a:rPr sz="1800" dirty="0">
                <a:latin typeface="Times New Roman"/>
                <a:cs typeface="Times New Roman"/>
              </a:rPr>
              <a:t>Scripts</a:t>
            </a:r>
            <a:endParaRPr sz="1800">
              <a:latin typeface="Times New Roman"/>
              <a:cs typeface="Times New Roman"/>
            </a:endParaRPr>
          </a:p>
          <a:p>
            <a:pPr marL="634365" lvl="1" indent="-229235" algn="just">
              <a:lnSpc>
                <a:spcPct val="100000"/>
              </a:lnSpc>
              <a:spcBef>
                <a:spcPts val="1165"/>
              </a:spcBef>
              <a:buFont typeface="Wingdings"/>
              <a:buChar char=""/>
              <a:tabLst>
                <a:tab pos="635000" algn="l"/>
              </a:tabLst>
            </a:pPr>
            <a:r>
              <a:rPr sz="1800" dirty="0">
                <a:latin typeface="Times New Roman"/>
                <a:cs typeface="Times New Roman"/>
              </a:rPr>
              <a:t>Conceptual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dependency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structures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and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so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on</a:t>
            </a:r>
            <a:endParaRPr sz="1800">
              <a:latin typeface="Times New Roman"/>
              <a:cs typeface="Times New Roman"/>
            </a:endParaRPr>
          </a:p>
          <a:p>
            <a:pPr marL="355600" marR="5080" indent="-342900" algn="just">
              <a:lnSpc>
                <a:spcPct val="140000"/>
              </a:lnSpc>
              <a:spcBef>
                <a:spcPts val="395"/>
              </a:spcBef>
              <a:buFont typeface="Arial MT"/>
              <a:buChar char="•"/>
              <a:tabLst>
                <a:tab pos="355600" algn="l"/>
              </a:tabLst>
            </a:pPr>
            <a:r>
              <a:rPr sz="1800" spc="-5" dirty="0">
                <a:latin typeface="Times New Roman"/>
                <a:cs typeface="Times New Roman"/>
              </a:rPr>
              <a:t>A </a:t>
            </a:r>
            <a:r>
              <a:rPr sz="1800" dirty="0">
                <a:latin typeface="Times New Roman"/>
                <a:cs typeface="Times New Roman"/>
              </a:rPr>
              <a:t>knowledge </a:t>
            </a:r>
            <a:r>
              <a:rPr sz="1800" spc="-5" dirty="0">
                <a:latin typeface="Times New Roman"/>
                <a:cs typeface="Times New Roman"/>
              </a:rPr>
              <a:t>base is </a:t>
            </a:r>
            <a:r>
              <a:rPr sz="1800" dirty="0">
                <a:latin typeface="Times New Roman"/>
                <a:cs typeface="Times New Roman"/>
              </a:rPr>
              <a:t>a </a:t>
            </a:r>
            <a:r>
              <a:rPr sz="1800" spc="-5" dirty="0">
                <a:latin typeface="Times New Roman"/>
                <a:cs typeface="Times New Roman"/>
              </a:rPr>
              <a:t>special type </a:t>
            </a:r>
            <a:r>
              <a:rPr sz="1800" dirty="0">
                <a:latin typeface="Times New Roman"/>
                <a:cs typeface="Times New Roman"/>
              </a:rPr>
              <a:t>of </a:t>
            </a:r>
            <a:r>
              <a:rPr sz="1800" spc="-5" dirty="0">
                <a:latin typeface="Times New Roman"/>
                <a:cs typeface="Times New Roman"/>
              </a:rPr>
              <a:t>database that </a:t>
            </a:r>
            <a:r>
              <a:rPr sz="1800" dirty="0">
                <a:latin typeface="Times New Roman"/>
                <a:cs typeface="Times New Roman"/>
              </a:rPr>
              <a:t>holds </a:t>
            </a:r>
            <a:r>
              <a:rPr sz="1800" spc="-5" dirty="0">
                <a:latin typeface="Times New Roman"/>
                <a:cs typeface="Times New Roman"/>
              </a:rPr>
              <a:t>knowledge </a:t>
            </a:r>
            <a:r>
              <a:rPr sz="1800" dirty="0">
                <a:latin typeface="Times New Roman"/>
                <a:cs typeface="Times New Roman"/>
              </a:rPr>
              <a:t>of the </a:t>
            </a:r>
            <a:r>
              <a:rPr sz="1800" spc="-5" dirty="0">
                <a:latin typeface="Times New Roman"/>
                <a:cs typeface="Times New Roman"/>
              </a:rPr>
              <a:t>domain. </a:t>
            </a:r>
            <a:r>
              <a:rPr sz="1800" dirty="0">
                <a:latin typeface="Times New Roman"/>
                <a:cs typeface="Times New Roman"/>
              </a:rPr>
              <a:t>It </a:t>
            </a:r>
            <a:r>
              <a:rPr sz="1800" spc="-5" dirty="0">
                <a:latin typeface="Times New Roman"/>
                <a:cs typeface="Times New Roman"/>
              </a:rPr>
              <a:t>shares some </a:t>
            </a:r>
            <a:r>
              <a:rPr sz="1800" dirty="0">
                <a:latin typeface="Times New Roman"/>
                <a:cs typeface="Times New Roman"/>
              </a:rPr>
              <a:t>of the </a:t>
            </a:r>
            <a:r>
              <a:rPr sz="1800" spc="-5" dirty="0">
                <a:latin typeface="Times New Roman"/>
                <a:cs typeface="Times New Roman"/>
              </a:rPr>
              <a:t>functions </a:t>
            </a:r>
            <a:r>
              <a:rPr sz="1800" dirty="0">
                <a:latin typeface="Times New Roman"/>
                <a:cs typeface="Times New Roman"/>
              </a:rPr>
              <a:t>of 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 </a:t>
            </a:r>
            <a:r>
              <a:rPr sz="1800" spc="-5" dirty="0">
                <a:latin typeface="Times New Roman"/>
                <a:cs typeface="Times New Roman"/>
              </a:rPr>
              <a:t>database systems </a:t>
            </a:r>
            <a:r>
              <a:rPr sz="1800" dirty="0">
                <a:latin typeface="Times New Roman"/>
                <a:cs typeface="Times New Roman"/>
              </a:rPr>
              <a:t>such </a:t>
            </a:r>
            <a:r>
              <a:rPr sz="1800" spc="-5" dirty="0">
                <a:latin typeface="Times New Roman"/>
                <a:cs typeface="Times New Roman"/>
              </a:rPr>
              <a:t>as storing, updating and </a:t>
            </a:r>
            <a:r>
              <a:rPr sz="1800" dirty="0">
                <a:latin typeface="Times New Roman"/>
                <a:cs typeface="Times New Roman"/>
              </a:rPr>
              <a:t>retrieving </a:t>
            </a:r>
            <a:r>
              <a:rPr sz="1800" spc="-5" dirty="0">
                <a:latin typeface="Times New Roman"/>
                <a:cs typeface="Times New Roman"/>
              </a:rPr>
              <a:t>information; </a:t>
            </a:r>
            <a:r>
              <a:rPr sz="1800" spc="-15" dirty="0">
                <a:latin typeface="Times New Roman"/>
                <a:cs typeface="Times New Roman"/>
              </a:rPr>
              <a:t>however, </a:t>
            </a:r>
            <a:r>
              <a:rPr sz="1800" spc="-5" dirty="0">
                <a:latin typeface="Times New Roman"/>
                <a:cs typeface="Times New Roman"/>
              </a:rPr>
              <a:t>they are much </a:t>
            </a:r>
            <a:r>
              <a:rPr sz="1800" dirty="0">
                <a:latin typeface="Times New Roman"/>
                <a:cs typeface="Times New Roman"/>
              </a:rPr>
              <a:t>powerful and </a:t>
            </a:r>
            <a:r>
              <a:rPr sz="1800" spc="-5" dirty="0">
                <a:latin typeface="Times New Roman"/>
                <a:cs typeface="Times New Roman"/>
              </a:rPr>
              <a:t>more </a:t>
            </a:r>
            <a:r>
              <a:rPr sz="1800" dirty="0">
                <a:latin typeface="Times New Roman"/>
                <a:cs typeface="Times New Roman"/>
              </a:rPr>
              <a:t> structured.</a:t>
            </a:r>
            <a:endParaRPr sz="1800">
              <a:latin typeface="Times New Roman"/>
              <a:cs typeface="Times New Roman"/>
            </a:endParaRPr>
          </a:p>
          <a:p>
            <a:pPr marL="355600" indent="-342900" algn="just">
              <a:lnSpc>
                <a:spcPct val="100000"/>
              </a:lnSpc>
              <a:spcBef>
                <a:spcPts val="1275"/>
              </a:spcBef>
              <a:buFont typeface="Arial MT"/>
              <a:buChar char="•"/>
              <a:tabLst>
                <a:tab pos="355600" algn="l"/>
              </a:tabLst>
            </a:pPr>
            <a:r>
              <a:rPr sz="1800" spc="-5" dirty="0">
                <a:latin typeface="Times New Roman"/>
                <a:cs typeface="Times New Roman"/>
              </a:rPr>
              <a:t>Knowledge</a:t>
            </a:r>
            <a:r>
              <a:rPr sz="180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bases</a:t>
            </a:r>
            <a:r>
              <a:rPr sz="1800" spc="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are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organized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in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hierarchical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structures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with in-built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inheritance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and inferencing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capabilities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46938" y="189738"/>
            <a:ext cx="41021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Times New Roman"/>
                <a:cs typeface="Times New Roman"/>
              </a:rPr>
              <a:t>Backward</a:t>
            </a:r>
            <a:r>
              <a:rPr sz="2400" b="1" spc="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Reasoning</a:t>
            </a:r>
            <a:r>
              <a:rPr sz="2400" b="1" spc="5" dirty="0">
                <a:latin typeface="Times New Roman"/>
                <a:cs typeface="Times New Roman"/>
              </a:rPr>
              <a:t> </a:t>
            </a:r>
            <a:r>
              <a:rPr sz="2400" b="1" spc="-10" dirty="0">
                <a:latin typeface="Times New Roman"/>
                <a:cs typeface="Times New Roman"/>
              </a:rPr>
              <a:t>Inference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141214" y="176529"/>
            <a:ext cx="59391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0" dirty="0">
                <a:latin typeface="Times New Roman"/>
                <a:cs typeface="Times New Roman"/>
              </a:rPr>
              <a:t>isa(John,living_thing)</a:t>
            </a:r>
            <a:r>
              <a:rPr b="0" spc="-60" dirty="0">
                <a:latin typeface="Times New Roman"/>
                <a:cs typeface="Times New Roman"/>
              </a:rPr>
              <a:t> </a:t>
            </a:r>
            <a:r>
              <a:rPr b="0" dirty="0">
                <a:latin typeface="Times New Roman"/>
                <a:cs typeface="Times New Roman"/>
              </a:rPr>
              <a:t>i.e.</a:t>
            </a:r>
            <a:r>
              <a:rPr b="0" spc="-10" dirty="0">
                <a:latin typeface="Times New Roman"/>
                <a:cs typeface="Times New Roman"/>
              </a:rPr>
              <a:t> </a:t>
            </a:r>
            <a:r>
              <a:rPr b="0" spc="-5" dirty="0">
                <a:latin typeface="Times New Roman"/>
                <a:cs typeface="Times New Roman"/>
              </a:rPr>
              <a:t>Is</a:t>
            </a:r>
            <a:r>
              <a:rPr b="0" spc="-10" dirty="0">
                <a:latin typeface="Times New Roman"/>
                <a:cs typeface="Times New Roman"/>
              </a:rPr>
              <a:t> </a:t>
            </a:r>
            <a:r>
              <a:rPr b="0" dirty="0">
                <a:latin typeface="Times New Roman"/>
                <a:cs typeface="Times New Roman"/>
              </a:rPr>
              <a:t>John</a:t>
            </a:r>
            <a:r>
              <a:rPr b="0" spc="-15" dirty="0">
                <a:latin typeface="Times New Roman"/>
                <a:cs typeface="Times New Roman"/>
              </a:rPr>
              <a:t> </a:t>
            </a:r>
            <a:r>
              <a:rPr b="0" dirty="0">
                <a:latin typeface="Times New Roman"/>
                <a:cs typeface="Times New Roman"/>
              </a:rPr>
              <a:t>a</a:t>
            </a:r>
            <a:r>
              <a:rPr b="0" spc="-10" dirty="0">
                <a:latin typeface="Times New Roman"/>
                <a:cs typeface="Times New Roman"/>
              </a:rPr>
              <a:t> </a:t>
            </a:r>
            <a:r>
              <a:rPr b="0" dirty="0">
                <a:latin typeface="Times New Roman"/>
                <a:cs typeface="Times New Roman"/>
              </a:rPr>
              <a:t>living</a:t>
            </a:r>
            <a:r>
              <a:rPr b="0" spc="-50" dirty="0">
                <a:latin typeface="Times New Roman"/>
                <a:cs typeface="Times New Roman"/>
              </a:rPr>
              <a:t> </a:t>
            </a:r>
            <a:r>
              <a:rPr b="0" dirty="0">
                <a:latin typeface="Times New Roman"/>
                <a:cs typeface="Times New Roman"/>
              </a:rPr>
              <a:t>thing?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772668" y="551687"/>
            <a:ext cx="11249025" cy="5488305"/>
            <a:chOff x="772668" y="551687"/>
            <a:chExt cx="11249025" cy="548830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72668" y="551687"/>
              <a:ext cx="11248644" cy="548792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7552" y="615772"/>
              <a:ext cx="11065637" cy="5306060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818502" y="596722"/>
              <a:ext cx="11104245" cy="5344160"/>
            </a:xfrm>
            <a:custGeom>
              <a:avLst/>
              <a:gdLst/>
              <a:ahLst/>
              <a:cxnLst/>
              <a:rect l="l" t="t" r="r" b="b"/>
              <a:pathLst>
                <a:path w="11104245" h="5344160">
                  <a:moveTo>
                    <a:pt x="0" y="5344160"/>
                  </a:moveTo>
                  <a:lnTo>
                    <a:pt x="11103737" y="5344160"/>
                  </a:lnTo>
                  <a:lnTo>
                    <a:pt x="11103737" y="0"/>
                  </a:lnTo>
                  <a:lnTo>
                    <a:pt x="0" y="0"/>
                  </a:lnTo>
                  <a:lnTo>
                    <a:pt x="0" y="534416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11730863" y="6533452"/>
            <a:ext cx="234950" cy="220345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z="1000" spc="-5" dirty="0">
                <a:latin typeface="Lucida Sans Unicode"/>
                <a:cs typeface="Lucida Sans Unicode"/>
              </a:rPr>
              <a:t>50</a:t>
            </a:fld>
            <a:endParaRPr sz="10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6938" y="189738"/>
            <a:ext cx="41021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Backward</a:t>
            </a:r>
            <a:r>
              <a:rPr spc="5" dirty="0"/>
              <a:t> </a:t>
            </a:r>
            <a:r>
              <a:rPr spc="-5" dirty="0"/>
              <a:t>Reasoning</a:t>
            </a:r>
            <a:r>
              <a:rPr spc="5" dirty="0"/>
              <a:t> </a:t>
            </a:r>
            <a:r>
              <a:rPr spc="-10" dirty="0"/>
              <a:t>Inference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931032" y="3802202"/>
            <a:ext cx="482155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Times New Roman"/>
                <a:cs typeface="Times New Roman"/>
              </a:rPr>
              <a:t>Solving</a:t>
            </a:r>
            <a:r>
              <a:rPr sz="2400" b="1" spc="-30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query</a:t>
            </a:r>
            <a:r>
              <a:rPr sz="2400" b="1" spc="-1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isa(John,</a:t>
            </a:r>
            <a:r>
              <a:rPr sz="2400" b="1" spc="-2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living_thing)</a:t>
            </a:r>
            <a:endParaRPr sz="2400">
              <a:latin typeface="Times New Roman"/>
              <a:cs typeface="Times New Roman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591312" y="1242053"/>
            <a:ext cx="11128375" cy="2174875"/>
            <a:chOff x="591312" y="1242053"/>
            <a:chExt cx="11128375" cy="217487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1312" y="1242053"/>
              <a:ext cx="11128248" cy="217476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7026" y="1297685"/>
              <a:ext cx="10963275" cy="2009775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627976" y="1278635"/>
              <a:ext cx="11001375" cy="2047875"/>
            </a:xfrm>
            <a:custGeom>
              <a:avLst/>
              <a:gdLst/>
              <a:ahLst/>
              <a:cxnLst/>
              <a:rect l="l" t="t" r="r" b="b"/>
              <a:pathLst>
                <a:path w="11001375" h="2047875">
                  <a:moveTo>
                    <a:pt x="0" y="2047875"/>
                  </a:moveTo>
                  <a:lnTo>
                    <a:pt x="11001375" y="2047875"/>
                  </a:lnTo>
                  <a:lnTo>
                    <a:pt x="11001375" y="0"/>
                  </a:lnTo>
                  <a:lnTo>
                    <a:pt x="0" y="0"/>
                  </a:lnTo>
                  <a:lnTo>
                    <a:pt x="0" y="2047875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11730863" y="6533452"/>
            <a:ext cx="234950" cy="220345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z="1000" spc="-5" dirty="0">
                <a:latin typeface="Lucida Sans Unicode"/>
                <a:cs typeface="Lucida Sans Unicode"/>
              </a:rPr>
              <a:t>51</a:t>
            </a:fld>
            <a:endParaRPr sz="10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46938" y="139192"/>
            <a:ext cx="10917555" cy="4973955"/>
          </a:xfrm>
          <a:prstGeom prst="rect">
            <a:avLst/>
          </a:prstGeom>
        </p:spPr>
        <p:txBody>
          <a:bodyPr vert="horz" wrap="square" lIns="0" tIns="628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95"/>
              </a:spcBef>
            </a:pPr>
            <a:r>
              <a:rPr sz="2400" b="1" u="heavy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Example</a:t>
            </a:r>
            <a:endParaRPr sz="2400">
              <a:latin typeface="Times New Roman"/>
              <a:cs typeface="Times New Roman"/>
            </a:endParaRPr>
          </a:p>
          <a:p>
            <a:pPr marL="12700" marR="5080">
              <a:lnSpc>
                <a:spcPct val="100000"/>
              </a:lnSpc>
              <a:spcBef>
                <a:spcPts val="400"/>
              </a:spcBef>
            </a:pPr>
            <a:r>
              <a:rPr sz="2400" b="1" spc="-5" dirty="0">
                <a:latin typeface="Times New Roman"/>
                <a:cs typeface="Times New Roman"/>
              </a:rPr>
              <a:t>“Anyone</a:t>
            </a:r>
            <a:r>
              <a:rPr sz="2400" b="1" spc="6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who</a:t>
            </a:r>
            <a:r>
              <a:rPr sz="2400" b="1" spc="50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gives</a:t>
            </a:r>
            <a:r>
              <a:rPr sz="2400" b="1" spc="5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something</a:t>
            </a:r>
            <a:r>
              <a:rPr sz="2400" b="1" spc="6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he</a:t>
            </a:r>
            <a:r>
              <a:rPr sz="2400" b="1" spc="5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likes</a:t>
            </a:r>
            <a:r>
              <a:rPr sz="2400" b="1" spc="5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to</a:t>
            </a:r>
            <a:r>
              <a:rPr sz="2400" b="1" spc="6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a</a:t>
            </a:r>
            <a:r>
              <a:rPr sz="2400" b="1" spc="50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person</a:t>
            </a:r>
            <a:r>
              <a:rPr sz="2400" b="1" spc="5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likes</a:t>
            </a:r>
            <a:r>
              <a:rPr sz="2400" b="1" spc="6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that</a:t>
            </a:r>
            <a:r>
              <a:rPr sz="2400" b="1" spc="5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person</a:t>
            </a:r>
            <a:r>
              <a:rPr sz="2400" b="1" spc="6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also.</a:t>
            </a:r>
            <a:r>
              <a:rPr sz="2400" b="1" spc="5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John</a:t>
            </a:r>
            <a:r>
              <a:rPr sz="2400" b="1" spc="4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gives </a:t>
            </a:r>
            <a:r>
              <a:rPr sz="2400" b="1" spc="-58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an</a:t>
            </a:r>
            <a:r>
              <a:rPr sz="2400" b="1" spc="-10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apple</a:t>
            </a:r>
            <a:r>
              <a:rPr sz="2400" b="1" dirty="0">
                <a:latin typeface="Times New Roman"/>
                <a:cs typeface="Times New Roman"/>
              </a:rPr>
              <a:t> to Mike.</a:t>
            </a:r>
            <a:r>
              <a:rPr sz="2400" b="1" spc="-2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John </a:t>
            </a:r>
            <a:r>
              <a:rPr sz="2400" b="1" dirty="0">
                <a:latin typeface="Times New Roman"/>
                <a:cs typeface="Times New Roman"/>
              </a:rPr>
              <a:t>likes</a:t>
            </a:r>
            <a:r>
              <a:rPr sz="2400" b="1" spc="-1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an </a:t>
            </a:r>
            <a:r>
              <a:rPr sz="2400" b="1" dirty="0">
                <a:latin typeface="Times New Roman"/>
                <a:cs typeface="Times New Roman"/>
              </a:rPr>
              <a:t>apple”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3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clausal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representation:</a:t>
            </a:r>
            <a:endParaRPr sz="2400">
              <a:latin typeface="Times New Roman"/>
              <a:cs typeface="Times New Roman"/>
            </a:endParaRPr>
          </a:p>
          <a:p>
            <a:pPr marL="12700" marR="957580">
              <a:lnSpc>
                <a:spcPct val="113799"/>
              </a:lnSpc>
              <a:spcBef>
                <a:spcPts val="10"/>
              </a:spcBef>
            </a:pPr>
            <a:r>
              <a:rPr sz="2400" dirty="0">
                <a:latin typeface="Times New Roman"/>
                <a:cs typeface="Times New Roman"/>
              </a:rPr>
              <a:t>likes(X,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Z) </a:t>
            </a:r>
            <a:r>
              <a:rPr sz="2400" dirty="0">
                <a:latin typeface="Wingdings"/>
                <a:cs typeface="Wingdings"/>
              </a:rPr>
              <a:t>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action(E,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give),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object(E,Y),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actor(E,X),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recipient(E,Z),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likes(X,Y) </a:t>
            </a:r>
            <a:r>
              <a:rPr sz="2400" spc="-58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action(e,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give)</a:t>
            </a:r>
            <a:endParaRPr sz="2400">
              <a:latin typeface="Times New Roman"/>
              <a:cs typeface="Times New Roman"/>
            </a:endParaRPr>
          </a:p>
          <a:p>
            <a:pPr marL="12700" marR="9002395">
              <a:lnSpc>
                <a:spcPct val="113799"/>
              </a:lnSpc>
              <a:spcBef>
                <a:spcPts val="5"/>
              </a:spcBef>
            </a:pPr>
            <a:r>
              <a:rPr sz="2400" dirty="0">
                <a:latin typeface="Times New Roman"/>
                <a:cs typeface="Times New Roman"/>
              </a:rPr>
              <a:t>object(e,</a:t>
            </a:r>
            <a:r>
              <a:rPr sz="2400" spc="-1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apple) </a:t>
            </a:r>
            <a:r>
              <a:rPr sz="2400" spc="-58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actor(e,</a:t>
            </a:r>
            <a:r>
              <a:rPr sz="2400" spc="-5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John)</a:t>
            </a:r>
            <a:endParaRPr sz="2400">
              <a:latin typeface="Times New Roman"/>
              <a:cs typeface="Times New Roman"/>
            </a:endParaRPr>
          </a:p>
          <a:p>
            <a:pPr marL="12700" marR="8698865">
              <a:lnSpc>
                <a:spcPct val="113799"/>
              </a:lnSpc>
              <a:spcBef>
                <a:spcPts val="10"/>
              </a:spcBef>
            </a:pPr>
            <a:r>
              <a:rPr sz="2400" spc="-5" dirty="0">
                <a:latin typeface="Times New Roman"/>
                <a:cs typeface="Times New Roman"/>
              </a:rPr>
              <a:t>recipient(e,</a:t>
            </a:r>
            <a:r>
              <a:rPr sz="2400" spc="-5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Mike) </a:t>
            </a:r>
            <a:r>
              <a:rPr sz="2400" spc="-58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likes(John,</a:t>
            </a:r>
            <a:r>
              <a:rPr sz="2400" spc="-8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apple)</a:t>
            </a: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95"/>
              </a:spcBef>
            </a:pPr>
            <a:r>
              <a:rPr sz="2400" spc="-5" dirty="0">
                <a:latin typeface="Times New Roman"/>
                <a:cs typeface="Times New Roman"/>
              </a:rPr>
              <a:t>Here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E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</a:t>
            </a:r>
            <a:r>
              <a:rPr sz="2400" spc="-5" dirty="0">
                <a:latin typeface="Times New Roman"/>
                <a:cs typeface="Times New Roman"/>
              </a:rPr>
              <a:t>s</a:t>
            </a:r>
            <a:r>
              <a:rPr sz="2400" dirty="0">
                <a:latin typeface="Times New Roman"/>
                <a:cs typeface="Times New Roman"/>
              </a:rPr>
              <a:t> a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vari</a:t>
            </a:r>
            <a:r>
              <a:rPr sz="2400" spc="5" dirty="0">
                <a:latin typeface="Times New Roman"/>
                <a:cs typeface="Times New Roman"/>
              </a:rPr>
              <a:t>a</a:t>
            </a:r>
            <a:r>
              <a:rPr sz="2400" dirty="0">
                <a:latin typeface="Times New Roman"/>
                <a:cs typeface="Times New Roman"/>
              </a:rPr>
              <a:t>ble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bound </a:t>
            </a:r>
            <a:r>
              <a:rPr sz="2400" spc="5" dirty="0">
                <a:latin typeface="Times New Roman"/>
                <a:cs typeface="Times New Roman"/>
              </a:rPr>
              <a:t>t</a:t>
            </a:r>
            <a:r>
              <a:rPr sz="2400" dirty="0">
                <a:latin typeface="Times New Roman"/>
                <a:cs typeface="Times New Roman"/>
              </a:rPr>
              <a:t>o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 ac</a:t>
            </a:r>
            <a:r>
              <a:rPr sz="2400" spc="5" dirty="0">
                <a:latin typeface="Times New Roman"/>
                <a:cs typeface="Times New Roman"/>
              </a:rPr>
              <a:t>t</a:t>
            </a:r>
            <a:r>
              <a:rPr sz="2400" dirty="0">
                <a:latin typeface="Times New Roman"/>
                <a:cs typeface="Times New Roman"/>
              </a:rPr>
              <a:t>ual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event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-135" dirty="0">
                <a:latin typeface="Times New Roman"/>
                <a:cs typeface="Times New Roman"/>
              </a:rPr>
              <a:t>„e</a:t>
            </a:r>
            <a:r>
              <a:rPr sz="2400" spc="-270" dirty="0">
                <a:latin typeface="Times New Roman"/>
                <a:cs typeface="Times New Roman"/>
              </a:rPr>
              <a:t>‟</a:t>
            </a:r>
            <a:r>
              <a:rPr sz="2400" spc="-185" dirty="0">
                <a:latin typeface="Times New Roman"/>
                <a:cs typeface="Times New Roman"/>
              </a:rPr>
              <a:t> </a:t>
            </a:r>
            <a:r>
              <a:rPr sz="2400" spc="5" dirty="0">
                <a:latin typeface="Times New Roman"/>
                <a:cs typeface="Times New Roman"/>
              </a:rPr>
              <a:t>i</a:t>
            </a:r>
            <a:r>
              <a:rPr sz="2400" dirty="0">
                <a:latin typeface="Times New Roman"/>
                <a:cs typeface="Times New Roman"/>
              </a:rPr>
              <a:t>n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proc</a:t>
            </a:r>
            <a:r>
              <a:rPr sz="2400" spc="-5" dirty="0">
                <a:latin typeface="Times New Roman"/>
                <a:cs typeface="Times New Roman"/>
              </a:rPr>
              <a:t>ess </a:t>
            </a:r>
            <a:r>
              <a:rPr sz="2400" dirty="0">
                <a:latin typeface="Times New Roman"/>
                <a:cs typeface="Times New Roman"/>
              </a:rPr>
              <a:t>of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resolu</a:t>
            </a:r>
            <a:r>
              <a:rPr sz="2400" spc="5" dirty="0">
                <a:latin typeface="Times New Roman"/>
                <a:cs typeface="Times New Roman"/>
              </a:rPr>
              <a:t>t</a:t>
            </a:r>
            <a:r>
              <a:rPr sz="2400" dirty="0">
                <a:latin typeface="Times New Roman"/>
                <a:cs typeface="Times New Roman"/>
              </a:rPr>
              <a:t>ion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730863" y="6533452"/>
            <a:ext cx="234950" cy="220345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z="1000" spc="-5" dirty="0">
                <a:latin typeface="Lucida Sans Unicode"/>
                <a:cs typeface="Lucida Sans Unicode"/>
              </a:rPr>
              <a:t>52</a:t>
            </a:fld>
            <a:endParaRPr sz="10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566927"/>
            <a:ext cx="11352530" cy="6291580"/>
            <a:chOff x="0" y="566927"/>
            <a:chExt cx="11352530" cy="629158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94588" y="566927"/>
              <a:ext cx="10457688" cy="577748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58850" y="631824"/>
              <a:ext cx="10274300" cy="559435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939800" y="612774"/>
              <a:ext cx="10312400" cy="5632450"/>
            </a:xfrm>
            <a:custGeom>
              <a:avLst/>
              <a:gdLst/>
              <a:ahLst/>
              <a:cxnLst/>
              <a:rect l="l" t="t" r="r" b="b"/>
              <a:pathLst>
                <a:path w="10312400" h="5632450">
                  <a:moveTo>
                    <a:pt x="0" y="5632450"/>
                  </a:moveTo>
                  <a:lnTo>
                    <a:pt x="10312400" y="5632450"/>
                  </a:lnTo>
                  <a:lnTo>
                    <a:pt x="10312400" y="0"/>
                  </a:lnTo>
                  <a:lnTo>
                    <a:pt x="0" y="0"/>
                  </a:lnTo>
                  <a:lnTo>
                    <a:pt x="0" y="563245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6304279" y="6280505"/>
            <a:ext cx="29083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Times New Roman"/>
                <a:cs typeface="Times New Roman"/>
              </a:rPr>
              <a:t>ESNet</a:t>
            </a:r>
            <a:r>
              <a:rPr sz="2400" b="1" spc="-4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Representation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756263" y="6545681"/>
            <a:ext cx="18415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15" dirty="0">
                <a:latin typeface="Lucida Sans Unicode"/>
                <a:cs typeface="Lucida Sans Unicode"/>
              </a:rPr>
              <a:t>48</a:t>
            </a:r>
            <a:endParaRPr sz="10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789431"/>
            <a:ext cx="11352530" cy="6068695"/>
            <a:chOff x="0" y="789431"/>
            <a:chExt cx="11352530" cy="606869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94588" y="789431"/>
              <a:ext cx="10457688" cy="533247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58850" y="854075"/>
              <a:ext cx="10274300" cy="514985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939800" y="835024"/>
              <a:ext cx="10312400" cy="5187950"/>
            </a:xfrm>
            <a:custGeom>
              <a:avLst/>
              <a:gdLst/>
              <a:ahLst/>
              <a:cxnLst/>
              <a:rect l="l" t="t" r="r" b="b"/>
              <a:pathLst>
                <a:path w="10312400" h="5187950">
                  <a:moveTo>
                    <a:pt x="0" y="5187950"/>
                  </a:moveTo>
                  <a:lnTo>
                    <a:pt x="10312400" y="5187950"/>
                  </a:lnTo>
                  <a:lnTo>
                    <a:pt x="10312400" y="0"/>
                  </a:lnTo>
                  <a:lnTo>
                    <a:pt x="0" y="0"/>
                  </a:lnTo>
                  <a:lnTo>
                    <a:pt x="0" y="518795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5663946" y="6294221"/>
            <a:ext cx="206628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Times New Roman"/>
                <a:cs typeface="Times New Roman"/>
              </a:rPr>
              <a:t>Reduced</a:t>
            </a:r>
            <a:r>
              <a:rPr sz="2400" b="1" spc="-40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ESNet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501497" y="281432"/>
            <a:ext cx="39147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Forward</a:t>
            </a:r>
            <a:r>
              <a:rPr dirty="0"/>
              <a:t> </a:t>
            </a:r>
            <a:r>
              <a:rPr spc="-5" dirty="0"/>
              <a:t>Reasoning</a:t>
            </a:r>
            <a:r>
              <a:rPr spc="5" dirty="0"/>
              <a:t> </a:t>
            </a:r>
            <a:r>
              <a:rPr spc="-10" dirty="0"/>
              <a:t>Inference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1756263" y="6545681"/>
            <a:ext cx="18415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15" dirty="0">
                <a:latin typeface="Lucida Sans Unicode"/>
                <a:cs typeface="Lucida Sans Unicode"/>
              </a:rPr>
              <a:t>49</a:t>
            </a:r>
            <a:endParaRPr sz="10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1497" y="281432"/>
            <a:ext cx="39147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Forward</a:t>
            </a:r>
            <a:r>
              <a:rPr dirty="0"/>
              <a:t> </a:t>
            </a:r>
            <a:r>
              <a:rPr spc="-5" dirty="0"/>
              <a:t>Reasoning</a:t>
            </a:r>
            <a:r>
              <a:rPr spc="5" dirty="0"/>
              <a:t> </a:t>
            </a:r>
            <a:r>
              <a:rPr spc="-10" dirty="0"/>
              <a:t>Inference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657350" y="1895043"/>
            <a:ext cx="4764405" cy="203771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Times New Roman"/>
                <a:cs typeface="Times New Roman"/>
              </a:rPr>
              <a:t>E=e;</a:t>
            </a:r>
            <a:r>
              <a:rPr sz="2400" spc="-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Z=Mike</a:t>
            </a:r>
            <a:endParaRPr sz="2400">
              <a:latin typeface="Times New Roman"/>
              <a:cs typeface="Times New Roman"/>
            </a:endParaRPr>
          </a:p>
          <a:p>
            <a:pPr marR="1791970" algn="ctr">
              <a:lnSpc>
                <a:spcPts val="2485"/>
              </a:lnSpc>
              <a:spcBef>
                <a:spcPts val="2235"/>
              </a:spcBef>
            </a:pPr>
            <a:r>
              <a:rPr sz="2400" dirty="0">
                <a:latin typeface="Times New Roman"/>
                <a:cs typeface="Times New Roman"/>
              </a:rPr>
              <a:t>likes</a:t>
            </a:r>
            <a:endParaRPr sz="2400">
              <a:latin typeface="Times New Roman"/>
              <a:cs typeface="Times New Roman"/>
            </a:endParaRPr>
          </a:p>
          <a:p>
            <a:pPr marR="1834514" algn="ctr">
              <a:lnSpc>
                <a:spcPts val="2485"/>
              </a:lnSpc>
              <a:tabLst>
                <a:tab pos="2251710" algn="l"/>
              </a:tabLst>
            </a:pPr>
            <a:r>
              <a:rPr sz="2400" spc="-5" dirty="0">
                <a:latin typeface="Times New Roman"/>
                <a:cs typeface="Times New Roman"/>
              </a:rPr>
              <a:t>John	</a:t>
            </a:r>
            <a:r>
              <a:rPr sz="2400" dirty="0">
                <a:latin typeface="Times New Roman"/>
                <a:cs typeface="Times New Roman"/>
              </a:rPr>
              <a:t>Mike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-5" dirty="0">
                <a:latin typeface="Times New Roman"/>
                <a:cs typeface="Times New Roman"/>
              </a:rPr>
              <a:t>Hence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proved </a:t>
            </a:r>
            <a:r>
              <a:rPr sz="2400" dirty="0">
                <a:latin typeface="Times New Roman"/>
                <a:cs typeface="Times New Roman"/>
              </a:rPr>
              <a:t>that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: </a:t>
            </a:r>
            <a:r>
              <a:rPr sz="2400" b="1" dirty="0">
                <a:latin typeface="Times New Roman"/>
                <a:cs typeface="Times New Roman"/>
              </a:rPr>
              <a:t>likes(John,</a:t>
            </a:r>
            <a:r>
              <a:rPr sz="2400" b="1" spc="-3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Mike)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343911" y="2918916"/>
            <a:ext cx="1437005" cy="171450"/>
          </a:xfrm>
          <a:custGeom>
            <a:avLst/>
            <a:gdLst/>
            <a:ahLst/>
            <a:cxnLst/>
            <a:rect l="l" t="t" r="r" b="b"/>
            <a:pathLst>
              <a:path w="1437004" h="171450">
                <a:moveTo>
                  <a:pt x="1361313" y="85586"/>
                </a:moveTo>
                <a:lnTo>
                  <a:pt x="1275207" y="135814"/>
                </a:lnTo>
                <a:lnTo>
                  <a:pt x="1269599" y="140793"/>
                </a:lnTo>
                <a:lnTo>
                  <a:pt x="1266443" y="147355"/>
                </a:lnTo>
                <a:lnTo>
                  <a:pt x="1265955" y="154656"/>
                </a:lnTo>
                <a:lnTo>
                  <a:pt x="1268349" y="161849"/>
                </a:lnTo>
                <a:lnTo>
                  <a:pt x="1273399" y="167457"/>
                </a:lnTo>
                <a:lnTo>
                  <a:pt x="1279985" y="170612"/>
                </a:lnTo>
                <a:lnTo>
                  <a:pt x="1287262" y="171100"/>
                </a:lnTo>
                <a:lnTo>
                  <a:pt x="1294384" y="168707"/>
                </a:lnTo>
                <a:lnTo>
                  <a:pt x="1404343" y="104572"/>
                </a:lnTo>
                <a:lnTo>
                  <a:pt x="1399159" y="104572"/>
                </a:lnTo>
                <a:lnTo>
                  <a:pt x="1399159" y="102032"/>
                </a:lnTo>
                <a:lnTo>
                  <a:pt x="1389507" y="102032"/>
                </a:lnTo>
                <a:lnTo>
                  <a:pt x="1361313" y="85586"/>
                </a:lnTo>
                <a:close/>
              </a:path>
              <a:path w="1437004" h="171450">
                <a:moveTo>
                  <a:pt x="1328547" y="66472"/>
                </a:moveTo>
                <a:lnTo>
                  <a:pt x="0" y="66472"/>
                </a:lnTo>
                <a:lnTo>
                  <a:pt x="0" y="104572"/>
                </a:lnTo>
                <a:lnTo>
                  <a:pt x="1328764" y="104572"/>
                </a:lnTo>
                <a:lnTo>
                  <a:pt x="1361313" y="85586"/>
                </a:lnTo>
                <a:lnTo>
                  <a:pt x="1328547" y="66472"/>
                </a:lnTo>
                <a:close/>
              </a:path>
              <a:path w="1437004" h="171450">
                <a:moveTo>
                  <a:pt x="1404293" y="66472"/>
                </a:moveTo>
                <a:lnTo>
                  <a:pt x="1399159" y="66472"/>
                </a:lnTo>
                <a:lnTo>
                  <a:pt x="1399159" y="104572"/>
                </a:lnTo>
                <a:lnTo>
                  <a:pt x="1404343" y="104572"/>
                </a:lnTo>
                <a:lnTo>
                  <a:pt x="1437004" y="85522"/>
                </a:lnTo>
                <a:lnTo>
                  <a:pt x="1404293" y="66472"/>
                </a:lnTo>
                <a:close/>
              </a:path>
              <a:path w="1437004" h="171450">
                <a:moveTo>
                  <a:pt x="1389507" y="69139"/>
                </a:moveTo>
                <a:lnTo>
                  <a:pt x="1361313" y="85586"/>
                </a:lnTo>
                <a:lnTo>
                  <a:pt x="1389507" y="102032"/>
                </a:lnTo>
                <a:lnTo>
                  <a:pt x="1389507" y="69139"/>
                </a:lnTo>
                <a:close/>
              </a:path>
              <a:path w="1437004" h="171450">
                <a:moveTo>
                  <a:pt x="1399159" y="69139"/>
                </a:moveTo>
                <a:lnTo>
                  <a:pt x="1389507" y="69139"/>
                </a:lnTo>
                <a:lnTo>
                  <a:pt x="1389507" y="102032"/>
                </a:lnTo>
                <a:lnTo>
                  <a:pt x="1399159" y="102032"/>
                </a:lnTo>
                <a:lnTo>
                  <a:pt x="1399159" y="69139"/>
                </a:lnTo>
                <a:close/>
              </a:path>
              <a:path w="1437004" h="171450">
                <a:moveTo>
                  <a:pt x="1287262" y="0"/>
                </a:moveTo>
                <a:lnTo>
                  <a:pt x="1279985" y="464"/>
                </a:lnTo>
                <a:lnTo>
                  <a:pt x="1273399" y="3643"/>
                </a:lnTo>
                <a:lnTo>
                  <a:pt x="1268349" y="9322"/>
                </a:lnTo>
                <a:lnTo>
                  <a:pt x="1265955" y="16444"/>
                </a:lnTo>
                <a:lnTo>
                  <a:pt x="1266443" y="23721"/>
                </a:lnTo>
                <a:lnTo>
                  <a:pt x="1269599" y="30307"/>
                </a:lnTo>
                <a:lnTo>
                  <a:pt x="1275207" y="35357"/>
                </a:lnTo>
                <a:lnTo>
                  <a:pt x="1361313" y="85586"/>
                </a:lnTo>
                <a:lnTo>
                  <a:pt x="1389507" y="69139"/>
                </a:lnTo>
                <a:lnTo>
                  <a:pt x="1399159" y="69139"/>
                </a:lnTo>
                <a:lnTo>
                  <a:pt x="1399159" y="66472"/>
                </a:lnTo>
                <a:lnTo>
                  <a:pt x="1404293" y="66472"/>
                </a:lnTo>
                <a:lnTo>
                  <a:pt x="1294384" y="2464"/>
                </a:lnTo>
                <a:lnTo>
                  <a:pt x="128726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1756263" y="6545681"/>
            <a:ext cx="18415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15" dirty="0">
                <a:latin typeface="Lucida Sans Unicode"/>
                <a:cs typeface="Lucida Sans Unicode"/>
              </a:rPr>
              <a:t>50</a:t>
            </a:r>
            <a:endParaRPr sz="10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621791"/>
            <a:ext cx="10297795" cy="6236335"/>
            <a:chOff x="0" y="621791"/>
            <a:chExt cx="10297795" cy="623633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49195" y="621791"/>
              <a:ext cx="8348472" cy="566928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12950" y="685799"/>
              <a:ext cx="8166100" cy="548640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993900" y="666749"/>
              <a:ext cx="8204200" cy="5524500"/>
            </a:xfrm>
            <a:custGeom>
              <a:avLst/>
              <a:gdLst/>
              <a:ahLst/>
              <a:cxnLst/>
              <a:rect l="l" t="t" r="r" b="b"/>
              <a:pathLst>
                <a:path w="8204200" h="5524500">
                  <a:moveTo>
                    <a:pt x="0" y="5524500"/>
                  </a:moveTo>
                  <a:lnTo>
                    <a:pt x="8204200" y="5524500"/>
                  </a:lnTo>
                  <a:lnTo>
                    <a:pt x="8204200" y="0"/>
                  </a:lnTo>
                  <a:lnTo>
                    <a:pt x="0" y="0"/>
                  </a:lnTo>
                  <a:lnTo>
                    <a:pt x="0" y="552450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5957696" y="6324396"/>
            <a:ext cx="31496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Times New Roman"/>
                <a:cs typeface="Times New Roman"/>
              </a:rPr>
              <a:t>(i)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54609" y="246634"/>
            <a:ext cx="41027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Times New Roman"/>
                <a:cs typeface="Times New Roman"/>
              </a:rPr>
              <a:t>Backward</a:t>
            </a:r>
            <a:r>
              <a:rPr sz="2400" b="1" spc="1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Reasoning</a:t>
            </a:r>
            <a:r>
              <a:rPr sz="2400" b="1" spc="5" dirty="0">
                <a:latin typeface="Times New Roman"/>
                <a:cs typeface="Times New Roman"/>
              </a:rPr>
              <a:t> </a:t>
            </a:r>
            <a:r>
              <a:rPr sz="2400" b="1" spc="-10" dirty="0">
                <a:latin typeface="Times New Roman"/>
                <a:cs typeface="Times New Roman"/>
              </a:rPr>
              <a:t>Inference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756263" y="6545681"/>
            <a:ext cx="18415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15" dirty="0">
                <a:latin typeface="Lucida Sans Unicode"/>
                <a:cs typeface="Lucida Sans Unicode"/>
              </a:rPr>
              <a:t>51</a:t>
            </a:r>
            <a:endParaRPr sz="10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960119"/>
            <a:ext cx="10177780" cy="5897880"/>
            <a:chOff x="0" y="960119"/>
            <a:chExt cx="10177780" cy="589788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69592" y="960119"/>
              <a:ext cx="8107680" cy="499262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33600" y="1023937"/>
              <a:ext cx="7924800" cy="4810125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2114550" y="1004887"/>
              <a:ext cx="7962900" cy="4848225"/>
            </a:xfrm>
            <a:custGeom>
              <a:avLst/>
              <a:gdLst/>
              <a:ahLst/>
              <a:cxnLst/>
              <a:rect l="l" t="t" r="r" b="b"/>
              <a:pathLst>
                <a:path w="7962900" h="4848225">
                  <a:moveTo>
                    <a:pt x="0" y="4848225"/>
                  </a:moveTo>
                  <a:lnTo>
                    <a:pt x="7962900" y="4848225"/>
                  </a:lnTo>
                  <a:lnTo>
                    <a:pt x="7962900" y="0"/>
                  </a:lnTo>
                  <a:lnTo>
                    <a:pt x="0" y="0"/>
                  </a:lnTo>
                  <a:lnTo>
                    <a:pt x="0" y="4848225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5925058" y="6125971"/>
            <a:ext cx="4006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Times New Roman"/>
                <a:cs typeface="Times New Roman"/>
              </a:rPr>
              <a:t>(</a:t>
            </a:r>
            <a:r>
              <a:rPr sz="2400" b="1" spc="5" dirty="0">
                <a:latin typeface="Times New Roman"/>
                <a:cs typeface="Times New Roman"/>
              </a:rPr>
              <a:t>ii)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730863" y="6533452"/>
            <a:ext cx="234950" cy="220345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z="1000" spc="-5" dirty="0">
                <a:latin typeface="Lucida Sans Unicode"/>
                <a:cs typeface="Lucida Sans Unicode"/>
              </a:rPr>
              <a:t>57</a:t>
            </a:fld>
            <a:endParaRPr sz="1000">
              <a:latin typeface="Lucida Sans Unicode"/>
              <a:cs typeface="Lucida Sans Unicode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92735" y="401192"/>
            <a:ext cx="41021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Backward</a:t>
            </a:r>
            <a:r>
              <a:rPr spc="5" dirty="0"/>
              <a:t> </a:t>
            </a:r>
            <a:r>
              <a:rPr spc="-5" dirty="0"/>
              <a:t>Reasoning</a:t>
            </a:r>
            <a:r>
              <a:rPr spc="5" dirty="0"/>
              <a:t> </a:t>
            </a:r>
            <a:r>
              <a:rPr spc="-10" dirty="0"/>
              <a:t>Inference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059180"/>
            <a:ext cx="10429240" cy="5798820"/>
            <a:chOff x="0" y="1059180"/>
            <a:chExt cx="10429240" cy="57988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16607" y="1059180"/>
              <a:ext cx="8612124" cy="479298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81251" y="1123950"/>
              <a:ext cx="8429625" cy="461010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862201" y="1104900"/>
              <a:ext cx="8467725" cy="4648200"/>
            </a:xfrm>
            <a:custGeom>
              <a:avLst/>
              <a:gdLst/>
              <a:ahLst/>
              <a:cxnLst/>
              <a:rect l="l" t="t" r="r" b="b"/>
              <a:pathLst>
                <a:path w="8467725" h="4648200">
                  <a:moveTo>
                    <a:pt x="0" y="4648200"/>
                  </a:moveTo>
                  <a:lnTo>
                    <a:pt x="8467725" y="4648200"/>
                  </a:lnTo>
                  <a:lnTo>
                    <a:pt x="8467725" y="0"/>
                  </a:lnTo>
                  <a:lnTo>
                    <a:pt x="0" y="0"/>
                  </a:lnTo>
                  <a:lnTo>
                    <a:pt x="0" y="464820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3791203" y="5951626"/>
            <a:ext cx="40887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Times New Roman"/>
                <a:cs typeface="Times New Roman"/>
              </a:rPr>
              <a:t>(iii)</a:t>
            </a:r>
            <a:r>
              <a:rPr sz="2400" b="1" spc="-40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Reduction</a:t>
            </a:r>
            <a:r>
              <a:rPr sz="2400" b="1" spc="-1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to</a:t>
            </a:r>
            <a:r>
              <a:rPr sz="2400" b="1" spc="-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Empty </a:t>
            </a:r>
            <a:r>
              <a:rPr sz="2400" b="1" spc="-5" dirty="0">
                <a:latin typeface="Times New Roman"/>
                <a:cs typeface="Times New Roman"/>
              </a:rPr>
              <a:t>ESNet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730863" y="6533452"/>
            <a:ext cx="234950" cy="220345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z="1000" spc="-5" dirty="0">
                <a:latin typeface="Lucida Sans Unicode"/>
                <a:cs typeface="Lucida Sans Unicode"/>
              </a:rPr>
              <a:t>58</a:t>
            </a:fld>
            <a:endParaRPr sz="1000">
              <a:latin typeface="Lucida Sans Unicode"/>
              <a:cs typeface="Lucida Sans Unicode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32308" y="390220"/>
            <a:ext cx="410273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Backward</a:t>
            </a:r>
            <a:r>
              <a:rPr spc="-10" dirty="0"/>
              <a:t> </a:t>
            </a:r>
            <a:r>
              <a:rPr spc="-5" dirty="0"/>
              <a:t>Reasoning Inference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82651" y="502996"/>
            <a:ext cx="5753100" cy="1085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Times New Roman"/>
                <a:cs typeface="Times New Roman"/>
              </a:rPr>
              <a:t>Inheritance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200">
              <a:latin typeface="Times New Roman"/>
              <a:cs typeface="Times New Roman"/>
            </a:endParaRPr>
          </a:p>
          <a:p>
            <a:pPr marL="1158240">
              <a:lnSpc>
                <a:spcPct val="100000"/>
              </a:lnSpc>
            </a:pPr>
            <a:r>
              <a:rPr sz="2400" dirty="0">
                <a:latin typeface="Times New Roman"/>
                <a:cs typeface="Times New Roman"/>
              </a:rPr>
              <a:t>isa(X,living_thing)</a:t>
            </a:r>
            <a:r>
              <a:rPr sz="2400" spc="-8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Wingdings"/>
                <a:cs typeface="Wingdings"/>
              </a:rPr>
              <a:t>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isa(X,animate)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730863" y="6533452"/>
            <a:ext cx="234950" cy="220345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z="1000" spc="-5" dirty="0">
                <a:latin typeface="Lucida Sans Unicode"/>
                <a:cs typeface="Lucida Sans Unicode"/>
              </a:rPr>
              <a:t>59</a:t>
            </a:fld>
            <a:endParaRPr sz="1000">
              <a:latin typeface="Lucida Sans Unicode"/>
              <a:cs typeface="Lucida Sans Unicod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838447" y="1563710"/>
            <a:ext cx="2067560" cy="857885"/>
          </a:xfrm>
          <a:prstGeom prst="rect">
            <a:avLst/>
          </a:prstGeom>
        </p:spPr>
        <p:txBody>
          <a:bodyPr vert="horz" wrap="square" lIns="0" tIns="628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95"/>
              </a:spcBef>
            </a:pPr>
            <a:r>
              <a:rPr sz="2400" dirty="0">
                <a:latin typeface="Wingdings"/>
                <a:cs typeface="Wingdings"/>
              </a:rPr>
              <a:t></a:t>
            </a:r>
            <a:r>
              <a:rPr sz="2400" spc="-5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isa(X,human)</a:t>
            </a:r>
            <a:endParaRPr sz="2400">
              <a:latin typeface="Times New Roman"/>
              <a:cs typeface="Times New Roman"/>
            </a:endParaRPr>
          </a:p>
          <a:p>
            <a:pPr marL="32384">
              <a:lnSpc>
                <a:spcPct val="100000"/>
              </a:lnSpc>
              <a:spcBef>
                <a:spcPts val="400"/>
              </a:spcBef>
            </a:pPr>
            <a:r>
              <a:rPr sz="2400" dirty="0">
                <a:latin typeface="Wingdings"/>
                <a:cs typeface="Wingdings"/>
              </a:rPr>
              <a:t>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isa(X,man)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28750" y="1563710"/>
            <a:ext cx="1830070" cy="12744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3799"/>
              </a:lnSpc>
              <a:spcBef>
                <a:spcPts val="100"/>
              </a:spcBef>
            </a:pPr>
            <a:r>
              <a:rPr sz="2400" dirty="0">
                <a:latin typeface="Times New Roman"/>
                <a:cs typeface="Times New Roman"/>
              </a:rPr>
              <a:t>is</a:t>
            </a:r>
            <a:r>
              <a:rPr sz="2400" spc="5" dirty="0">
                <a:latin typeface="Times New Roman"/>
                <a:cs typeface="Times New Roman"/>
              </a:rPr>
              <a:t>a</a:t>
            </a:r>
            <a:r>
              <a:rPr sz="2400" dirty="0">
                <a:latin typeface="Times New Roman"/>
                <a:cs typeface="Times New Roman"/>
              </a:rPr>
              <a:t>(</a:t>
            </a:r>
            <a:r>
              <a:rPr sz="2400" spc="-10" dirty="0">
                <a:latin typeface="Times New Roman"/>
                <a:cs typeface="Times New Roman"/>
              </a:rPr>
              <a:t>X</a:t>
            </a:r>
            <a:r>
              <a:rPr sz="2400" spc="-5" dirty="0">
                <a:latin typeface="Times New Roman"/>
                <a:cs typeface="Times New Roman"/>
              </a:rPr>
              <a:t>,</a:t>
            </a:r>
            <a:r>
              <a:rPr sz="2400" dirty="0">
                <a:latin typeface="Times New Roman"/>
                <a:cs typeface="Times New Roman"/>
              </a:rPr>
              <a:t>ani</a:t>
            </a:r>
            <a:r>
              <a:rPr sz="2400" spc="-20" dirty="0">
                <a:latin typeface="Times New Roman"/>
                <a:cs typeface="Times New Roman"/>
              </a:rPr>
              <a:t>m</a:t>
            </a:r>
            <a:r>
              <a:rPr sz="2400" dirty="0">
                <a:latin typeface="Times New Roman"/>
                <a:cs typeface="Times New Roman"/>
              </a:rPr>
              <a:t>at</a:t>
            </a:r>
            <a:r>
              <a:rPr sz="2400" spc="10" dirty="0">
                <a:latin typeface="Times New Roman"/>
                <a:cs typeface="Times New Roman"/>
              </a:rPr>
              <a:t>e</a:t>
            </a:r>
            <a:r>
              <a:rPr sz="2400" dirty="0">
                <a:latin typeface="Times New Roman"/>
                <a:cs typeface="Times New Roman"/>
              </a:rPr>
              <a:t>)  </a:t>
            </a:r>
            <a:r>
              <a:rPr sz="2400" spc="-5" dirty="0">
                <a:latin typeface="Times New Roman"/>
                <a:cs typeface="Times New Roman"/>
              </a:rPr>
              <a:t>isa(X,human) 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isa(John,man)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28750" y="2862529"/>
            <a:ext cx="319214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Times New Roman"/>
                <a:cs typeface="Times New Roman"/>
              </a:rPr>
              <a:t>part_of(human,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two_legs)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7807" y="368884"/>
            <a:ext cx="5950585" cy="422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5" dirty="0"/>
              <a:t>Approaches</a:t>
            </a:r>
            <a:r>
              <a:rPr sz="2600" spc="-50" dirty="0"/>
              <a:t> </a:t>
            </a:r>
            <a:r>
              <a:rPr sz="2600" dirty="0"/>
              <a:t>to</a:t>
            </a:r>
            <a:r>
              <a:rPr sz="2600" spc="-20" dirty="0"/>
              <a:t> </a:t>
            </a:r>
            <a:r>
              <a:rPr sz="2600" dirty="0"/>
              <a:t>Knowledge</a:t>
            </a:r>
            <a:r>
              <a:rPr sz="2600" spc="-20" dirty="0"/>
              <a:t> </a:t>
            </a:r>
            <a:r>
              <a:rPr sz="2600" spc="-5" dirty="0"/>
              <a:t>Representation</a:t>
            </a:r>
            <a:endParaRPr sz="2600"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pc="-5" dirty="0"/>
              <a:t>6</a:t>
            </a:fld>
            <a:endParaRPr spc="-5" dirty="0"/>
          </a:p>
        </p:txBody>
      </p:sp>
      <p:sp>
        <p:nvSpPr>
          <p:cNvPr id="3" name="object 3"/>
          <p:cNvSpPr txBox="1"/>
          <p:nvPr/>
        </p:nvSpPr>
        <p:spPr>
          <a:xfrm>
            <a:off x="387807" y="784326"/>
            <a:ext cx="11435715" cy="2065020"/>
          </a:xfrm>
          <a:prstGeom prst="rect">
            <a:avLst/>
          </a:prstGeom>
        </p:spPr>
        <p:txBody>
          <a:bodyPr vert="horz" wrap="square" lIns="0" tIns="86995" rIns="0" bIns="0" rtlCol="0">
            <a:spAutoFit/>
          </a:bodyPr>
          <a:lstStyle/>
          <a:p>
            <a:pPr marL="266700" indent="-254635">
              <a:lnSpc>
                <a:spcPct val="100000"/>
              </a:lnSpc>
              <a:spcBef>
                <a:spcPts val="685"/>
              </a:spcBef>
              <a:buAutoNum type="arabicPeriod"/>
              <a:tabLst>
                <a:tab pos="267335" algn="l"/>
              </a:tabLst>
            </a:pPr>
            <a:r>
              <a:rPr sz="2000" b="1" dirty="0">
                <a:latin typeface="Times New Roman"/>
                <a:cs typeface="Times New Roman"/>
              </a:rPr>
              <a:t>Relational</a:t>
            </a:r>
            <a:r>
              <a:rPr sz="2000" b="1" spc="-6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knowledge</a:t>
            </a:r>
            <a:endParaRPr sz="2000">
              <a:latin typeface="Times New Roman"/>
              <a:cs typeface="Times New Roman"/>
            </a:endParaRPr>
          </a:p>
          <a:p>
            <a:pPr marL="355600" lvl="1" indent="-165100">
              <a:lnSpc>
                <a:spcPct val="100000"/>
              </a:lnSpc>
              <a:spcBef>
                <a:spcPts val="590"/>
              </a:spcBef>
              <a:buFont typeface="Arial MT"/>
              <a:buChar char="•"/>
              <a:tabLst>
                <a:tab pos="355600" algn="l"/>
              </a:tabLst>
            </a:pPr>
            <a:r>
              <a:rPr sz="2000" dirty="0">
                <a:latin typeface="Times New Roman"/>
                <a:cs typeface="Times New Roman"/>
              </a:rPr>
              <a:t>It</a:t>
            </a:r>
            <a:r>
              <a:rPr sz="2000" spc="5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comprises</a:t>
            </a:r>
            <a:r>
              <a:rPr sz="2000" spc="6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objects</a:t>
            </a:r>
            <a:r>
              <a:rPr sz="2000" spc="7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consisting</a:t>
            </a:r>
            <a:r>
              <a:rPr sz="2000" spc="7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of</a:t>
            </a:r>
            <a:r>
              <a:rPr sz="2000" spc="6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attributes</a:t>
            </a:r>
            <a:r>
              <a:rPr sz="2000" spc="5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and</a:t>
            </a:r>
            <a:r>
              <a:rPr sz="2000" spc="7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its</a:t>
            </a:r>
            <a:r>
              <a:rPr sz="2000" spc="6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associated</a:t>
            </a:r>
            <a:r>
              <a:rPr sz="2000" spc="6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values.</a:t>
            </a:r>
            <a:r>
              <a:rPr sz="2000" spc="7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6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simplest</a:t>
            </a:r>
            <a:r>
              <a:rPr sz="2000" spc="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way</a:t>
            </a:r>
            <a:r>
              <a:rPr sz="2000" spc="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6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storing</a:t>
            </a:r>
            <a:r>
              <a:rPr sz="2000" spc="6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facts</a:t>
            </a:r>
            <a:r>
              <a:rPr sz="2000" spc="5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is</a:t>
            </a:r>
            <a:r>
              <a:rPr sz="2000" spc="70" dirty="0">
                <a:latin typeface="Times New Roman"/>
                <a:cs typeface="Times New Roman"/>
              </a:rPr>
              <a:t> </a:t>
            </a:r>
            <a:r>
              <a:rPr sz="2000" spc="-20" dirty="0">
                <a:latin typeface="Times New Roman"/>
                <a:cs typeface="Times New Roman"/>
              </a:rPr>
              <a:t>to</a:t>
            </a:r>
            <a:endParaRPr sz="2000">
              <a:latin typeface="Times New Roman"/>
              <a:cs typeface="Times New Roman"/>
            </a:endParaRPr>
          </a:p>
          <a:p>
            <a:pPr marL="355600">
              <a:lnSpc>
                <a:spcPct val="100000"/>
              </a:lnSpc>
              <a:spcBef>
                <a:spcPts val="960"/>
              </a:spcBef>
            </a:pPr>
            <a:r>
              <a:rPr sz="2000" dirty="0">
                <a:latin typeface="Times New Roman"/>
                <a:cs typeface="Times New Roman"/>
              </a:rPr>
              <a:t>use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relational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method.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For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example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 fact:</a:t>
            </a:r>
            <a:endParaRPr sz="2000">
              <a:latin typeface="Times New Roman"/>
              <a:cs typeface="Times New Roman"/>
            </a:endParaRPr>
          </a:p>
          <a:p>
            <a:pPr marL="355600" marR="5080" lvl="1" indent="-165100">
              <a:lnSpc>
                <a:spcPct val="140000"/>
              </a:lnSpc>
              <a:buFont typeface="Arial MT"/>
              <a:buChar char="•"/>
              <a:tabLst>
                <a:tab pos="355600" algn="l"/>
              </a:tabLst>
            </a:pPr>
            <a:r>
              <a:rPr sz="2000" spc="-5" dirty="0">
                <a:latin typeface="Times New Roman"/>
                <a:cs typeface="Times New Roman"/>
              </a:rPr>
              <a:t>“John</a:t>
            </a:r>
            <a:r>
              <a:rPr sz="2000" spc="3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is</a:t>
            </a:r>
            <a:r>
              <a:rPr sz="2000" spc="30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30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male</a:t>
            </a:r>
            <a:r>
              <a:rPr sz="2000" spc="30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whose</a:t>
            </a:r>
            <a:r>
              <a:rPr sz="2000" spc="3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age</a:t>
            </a:r>
            <a:r>
              <a:rPr sz="2000" spc="32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is</a:t>
            </a:r>
            <a:r>
              <a:rPr sz="2000" spc="30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38</a:t>
            </a:r>
            <a:r>
              <a:rPr sz="2000" spc="32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years</a:t>
            </a:r>
            <a:r>
              <a:rPr sz="2000" spc="31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and</a:t>
            </a:r>
            <a:r>
              <a:rPr sz="2000" spc="30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who</a:t>
            </a:r>
            <a:r>
              <a:rPr sz="2000" spc="3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is</a:t>
            </a:r>
            <a:r>
              <a:rPr sz="2000" spc="30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30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graduate</a:t>
            </a:r>
            <a:r>
              <a:rPr sz="2000" spc="30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with</a:t>
            </a:r>
            <a:r>
              <a:rPr sz="2000" spc="3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30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salary</a:t>
            </a:r>
            <a:r>
              <a:rPr sz="2000" spc="29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of</a:t>
            </a:r>
            <a:r>
              <a:rPr sz="2000" spc="32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Rs.20000”</a:t>
            </a:r>
            <a:r>
              <a:rPr sz="2000" spc="30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can</a:t>
            </a:r>
            <a:r>
              <a:rPr sz="2000" spc="3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be</a:t>
            </a:r>
            <a:r>
              <a:rPr sz="2000" spc="28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easily </a:t>
            </a:r>
            <a:r>
              <a:rPr sz="2000" spc="-484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repr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53889" y="2558822"/>
            <a:ext cx="1703070" cy="2819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185"/>
              </a:lnSpc>
            </a:pPr>
            <a:r>
              <a:rPr sz="2000" spc="-5" dirty="0">
                <a:latin typeface="Times New Roman"/>
                <a:cs typeface="Times New Roman"/>
              </a:rPr>
              <a:t>esented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like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this: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91375" y="4505479"/>
            <a:ext cx="11257280" cy="1732914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pPr marL="177165" indent="-165100">
              <a:lnSpc>
                <a:spcPct val="100000"/>
              </a:lnSpc>
              <a:spcBef>
                <a:spcPts val="1060"/>
              </a:spcBef>
              <a:buFont typeface="Arial MT"/>
              <a:buChar char="•"/>
              <a:tabLst>
                <a:tab pos="177800" algn="l"/>
              </a:tabLst>
            </a:pPr>
            <a:r>
              <a:rPr sz="2000" dirty="0">
                <a:latin typeface="Times New Roman"/>
                <a:cs typeface="Times New Roman"/>
              </a:rPr>
              <a:t>This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representation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helps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in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storing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facts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5" dirty="0">
                <a:latin typeface="Times New Roman"/>
                <a:cs typeface="Times New Roman"/>
              </a:rPr>
              <a:t>but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gives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little </a:t>
            </a:r>
            <a:r>
              <a:rPr sz="2000" dirty="0">
                <a:latin typeface="Times New Roman"/>
                <a:cs typeface="Times New Roman"/>
              </a:rPr>
              <a:t>opportunity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for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inferencing.</a:t>
            </a:r>
          </a:p>
          <a:p>
            <a:pPr marL="177165" indent="-165100">
              <a:lnSpc>
                <a:spcPct val="100000"/>
              </a:lnSpc>
              <a:spcBef>
                <a:spcPts val="960"/>
              </a:spcBef>
              <a:buFont typeface="Arial MT"/>
              <a:buChar char="•"/>
              <a:tabLst>
                <a:tab pos="177800" algn="l"/>
                <a:tab pos="8202930" algn="l"/>
              </a:tabLst>
            </a:pPr>
            <a:r>
              <a:rPr sz="2000" spc="-75" dirty="0">
                <a:latin typeface="Times New Roman"/>
                <a:cs typeface="Times New Roman"/>
              </a:rPr>
              <a:t>We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can</a:t>
            </a:r>
            <a:r>
              <a:rPr sz="2000" spc="3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easily</a:t>
            </a:r>
            <a:r>
              <a:rPr sz="2000" dirty="0">
                <a:latin typeface="Times New Roman"/>
                <a:cs typeface="Times New Roman"/>
              </a:rPr>
              <a:t> obtain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the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answers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for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queries</a:t>
            </a:r>
            <a:r>
              <a:rPr sz="2000" spc="2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like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b="1" i="1" spc="-5" dirty="0">
                <a:latin typeface="Times New Roman"/>
                <a:cs typeface="Times New Roman"/>
              </a:rPr>
              <a:t>“What</a:t>
            </a:r>
            <a:r>
              <a:rPr sz="2000" b="1" i="1" spc="15" dirty="0">
                <a:latin typeface="Times New Roman"/>
                <a:cs typeface="Times New Roman"/>
              </a:rPr>
              <a:t> </a:t>
            </a:r>
            <a:r>
              <a:rPr sz="2000" b="1" i="1" spc="-5" dirty="0">
                <a:latin typeface="Times New Roman"/>
                <a:cs typeface="Times New Roman"/>
              </a:rPr>
              <a:t>is</a:t>
            </a:r>
            <a:r>
              <a:rPr sz="2000" b="1" i="1" spc="5" dirty="0">
                <a:latin typeface="Times New Roman"/>
                <a:cs typeface="Times New Roman"/>
              </a:rPr>
              <a:t> </a:t>
            </a:r>
            <a:r>
              <a:rPr sz="2000" b="1" i="1" dirty="0">
                <a:latin typeface="Times New Roman"/>
                <a:cs typeface="Times New Roman"/>
              </a:rPr>
              <a:t>the</a:t>
            </a:r>
            <a:r>
              <a:rPr sz="2000" b="1" i="1" spc="-5" dirty="0">
                <a:latin typeface="Times New Roman"/>
                <a:cs typeface="Times New Roman"/>
              </a:rPr>
              <a:t> </a:t>
            </a:r>
            <a:r>
              <a:rPr sz="2000" b="1" i="1" spc="5" dirty="0">
                <a:latin typeface="Times New Roman"/>
                <a:cs typeface="Times New Roman"/>
              </a:rPr>
              <a:t>age</a:t>
            </a:r>
            <a:r>
              <a:rPr sz="2000" b="1" i="1" spc="-5" dirty="0">
                <a:latin typeface="Times New Roman"/>
                <a:cs typeface="Times New Roman"/>
              </a:rPr>
              <a:t> </a:t>
            </a:r>
            <a:r>
              <a:rPr sz="2000" b="1" i="1" dirty="0">
                <a:latin typeface="Times New Roman"/>
                <a:cs typeface="Times New Roman"/>
              </a:rPr>
              <a:t>of</a:t>
            </a:r>
            <a:r>
              <a:rPr sz="2000" b="1" i="1" spc="5" dirty="0">
                <a:latin typeface="Times New Roman"/>
                <a:cs typeface="Times New Roman"/>
              </a:rPr>
              <a:t> </a:t>
            </a:r>
            <a:r>
              <a:rPr sz="2000" b="1" i="1" spc="-5" dirty="0">
                <a:latin typeface="Times New Roman"/>
                <a:cs typeface="Times New Roman"/>
              </a:rPr>
              <a:t>John?”	</a:t>
            </a:r>
            <a:r>
              <a:rPr sz="2000" spc="5" dirty="0">
                <a:latin typeface="Times New Roman"/>
                <a:cs typeface="Times New Roman"/>
              </a:rPr>
              <a:t>but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difficult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to</a:t>
            </a:r>
            <a:r>
              <a:rPr sz="2000" spc="1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answer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queries</a:t>
            </a:r>
            <a:endParaRPr sz="2000" dirty="0">
              <a:latin typeface="Times New Roman"/>
              <a:cs typeface="Times New Roman"/>
            </a:endParaRPr>
          </a:p>
          <a:p>
            <a:pPr marR="4639310" algn="r">
              <a:lnSpc>
                <a:spcPct val="100000"/>
              </a:lnSpc>
              <a:spcBef>
                <a:spcPts val="960"/>
              </a:spcBef>
            </a:pPr>
            <a:r>
              <a:rPr sz="2000" spc="-5" dirty="0">
                <a:latin typeface="Times New Roman"/>
                <a:cs typeface="Times New Roman"/>
              </a:rPr>
              <a:t>like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b="1" i="1" dirty="0">
                <a:latin typeface="Times New Roman"/>
                <a:cs typeface="Times New Roman"/>
              </a:rPr>
              <a:t>“Does</a:t>
            </a:r>
            <a:r>
              <a:rPr sz="2000" b="1" i="1" spc="-25" dirty="0">
                <a:latin typeface="Times New Roman"/>
                <a:cs typeface="Times New Roman"/>
              </a:rPr>
              <a:t> </a:t>
            </a:r>
            <a:r>
              <a:rPr sz="2000" b="1" i="1" dirty="0">
                <a:latin typeface="Times New Roman"/>
                <a:cs typeface="Times New Roman"/>
              </a:rPr>
              <a:t>a person</a:t>
            </a:r>
            <a:r>
              <a:rPr sz="2000" b="1" i="1" spc="-10" dirty="0">
                <a:latin typeface="Times New Roman"/>
                <a:cs typeface="Times New Roman"/>
              </a:rPr>
              <a:t> </a:t>
            </a:r>
            <a:r>
              <a:rPr sz="2000" b="1" i="1" dirty="0">
                <a:latin typeface="Times New Roman"/>
                <a:cs typeface="Times New Roman"/>
              </a:rPr>
              <a:t>having</a:t>
            </a:r>
            <a:r>
              <a:rPr sz="2000" b="1" i="1" spc="-20" dirty="0">
                <a:latin typeface="Times New Roman"/>
                <a:cs typeface="Times New Roman"/>
              </a:rPr>
              <a:t> </a:t>
            </a:r>
            <a:r>
              <a:rPr sz="2000" b="1" i="1" dirty="0">
                <a:latin typeface="Times New Roman"/>
                <a:cs typeface="Times New Roman"/>
              </a:rPr>
              <a:t>a Ph.D </a:t>
            </a:r>
            <a:r>
              <a:rPr sz="2000" b="1" i="1" spc="-5" dirty="0">
                <a:latin typeface="Times New Roman"/>
                <a:cs typeface="Times New Roman"/>
              </a:rPr>
              <a:t>qualification</a:t>
            </a:r>
            <a:r>
              <a:rPr sz="2000" b="1" i="1" spc="-25" dirty="0">
                <a:latin typeface="Times New Roman"/>
                <a:cs typeface="Times New Roman"/>
              </a:rPr>
              <a:t> </a:t>
            </a:r>
            <a:r>
              <a:rPr sz="2000" b="1" i="1" dirty="0">
                <a:latin typeface="Times New Roman"/>
                <a:cs typeface="Times New Roman"/>
              </a:rPr>
              <a:t>earn</a:t>
            </a:r>
            <a:r>
              <a:rPr sz="2000" b="1" i="1" spc="-10" dirty="0">
                <a:latin typeface="Times New Roman"/>
                <a:cs typeface="Times New Roman"/>
              </a:rPr>
              <a:t> </a:t>
            </a:r>
            <a:r>
              <a:rPr sz="2000" b="1" i="1" dirty="0">
                <a:latin typeface="Times New Roman"/>
                <a:cs typeface="Times New Roman"/>
              </a:rPr>
              <a:t>more?”</a:t>
            </a:r>
            <a:endParaRPr sz="2000" dirty="0">
              <a:latin typeface="Times New Roman"/>
              <a:cs typeface="Times New Roman"/>
            </a:endParaRPr>
          </a:p>
          <a:p>
            <a:pPr marL="177165" marR="4588510" indent="-177800" algn="r">
              <a:lnSpc>
                <a:spcPct val="100000"/>
              </a:lnSpc>
              <a:spcBef>
                <a:spcPts val="960"/>
              </a:spcBef>
              <a:buFont typeface="Arial MT"/>
              <a:buChar char="•"/>
              <a:tabLst>
                <a:tab pos="177800" algn="l"/>
              </a:tabLst>
            </a:pPr>
            <a:r>
              <a:rPr sz="2000" dirty="0">
                <a:latin typeface="Times New Roman"/>
                <a:cs typeface="Times New Roman"/>
              </a:rPr>
              <a:t>Inferencing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new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knowledge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is </a:t>
            </a:r>
            <a:r>
              <a:rPr sz="2000" spc="5" dirty="0">
                <a:latin typeface="Times New Roman"/>
                <a:cs typeface="Times New Roman"/>
              </a:rPr>
              <a:t>not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possible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from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such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structures</a:t>
            </a:r>
          </a:p>
        </p:txBody>
      </p:sp>
      <p:graphicFrame>
        <p:nvGraphicFramePr>
          <p:cNvPr id="6" name="object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3401415"/>
              </p:ext>
            </p:extLst>
          </p:nvPr>
        </p:nvGraphicFramePr>
        <p:xfrm>
          <a:off x="1180852" y="2904412"/>
          <a:ext cx="8204196" cy="16763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408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408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408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4083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4084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pPr marR="573405" algn="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00" spc="-15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Name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1F5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00" spc="-5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Age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1F5F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00" spc="-5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Gender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1F5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00" spc="-5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Qualification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1F5F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00" spc="-5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Salary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1F5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279">
                <a:tc>
                  <a:txBody>
                    <a:bodyPr/>
                    <a:lstStyle/>
                    <a:p>
                      <a:pPr marR="621665" algn="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600" spc="-5" dirty="0">
                          <a:latin typeface="Times New Roman"/>
                          <a:cs typeface="Times New Roman"/>
                        </a:rPr>
                        <a:t>John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600" dirty="0">
                          <a:latin typeface="Times New Roman"/>
                          <a:cs typeface="Times New Roman"/>
                        </a:rPr>
                        <a:t>38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600" spc="-5" dirty="0">
                          <a:latin typeface="Times New Roman"/>
                          <a:cs typeface="Times New Roman"/>
                        </a:rPr>
                        <a:t>Male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600" spc="-5" dirty="0">
                          <a:latin typeface="Times New Roman"/>
                          <a:cs typeface="Times New Roman"/>
                        </a:rPr>
                        <a:t>Graduate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600" dirty="0">
                          <a:latin typeface="Times New Roman"/>
                          <a:cs typeface="Times New Roman"/>
                        </a:rPr>
                        <a:t>20000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marR="599440" algn="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600" spc="-5" dirty="0">
                          <a:latin typeface="Times New Roman"/>
                          <a:cs typeface="Times New Roman"/>
                        </a:rPr>
                        <a:t>Mike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600" dirty="0">
                          <a:latin typeface="Times New Roman"/>
                          <a:cs typeface="Times New Roman"/>
                        </a:rPr>
                        <a:t>25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600" spc="-5" dirty="0">
                          <a:latin typeface="Times New Roman"/>
                          <a:cs typeface="Times New Roman"/>
                        </a:rPr>
                        <a:t>Male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600" spc="-5" dirty="0">
                          <a:latin typeface="Times New Roman"/>
                          <a:cs typeface="Times New Roman"/>
                        </a:rPr>
                        <a:t>Undergraduate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600" dirty="0">
                          <a:latin typeface="Times New Roman"/>
                          <a:cs typeface="Times New Roman"/>
                        </a:rPr>
                        <a:t>15000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marR="593725" algn="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00" spc="-5" dirty="0">
                          <a:latin typeface="Times New Roman"/>
                          <a:cs typeface="Times New Roman"/>
                        </a:rPr>
                        <a:t>Mary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00" dirty="0">
                          <a:latin typeface="Times New Roman"/>
                          <a:cs typeface="Times New Roman"/>
                        </a:rPr>
                        <a:t>30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00" spc="-10" dirty="0">
                          <a:latin typeface="Times New Roman"/>
                          <a:cs typeface="Times New Roman"/>
                        </a:rPr>
                        <a:t>Female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00" spc="-5" dirty="0">
                          <a:latin typeface="Times New Roman"/>
                          <a:cs typeface="Times New Roman"/>
                        </a:rPr>
                        <a:t>Ph.D.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00" dirty="0">
                          <a:latin typeface="Times New Roman"/>
                          <a:cs typeface="Times New Roman"/>
                        </a:rPr>
                        <a:t>25000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marR="567690" algn="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00" spc="-10" dirty="0">
                          <a:latin typeface="Times New Roman"/>
                          <a:cs typeface="Times New Roman"/>
                        </a:rPr>
                        <a:t>James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00" dirty="0">
                          <a:latin typeface="Times New Roman"/>
                          <a:cs typeface="Times New Roman"/>
                        </a:rPr>
                        <a:t>29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00" spc="-5" dirty="0">
                          <a:latin typeface="Times New Roman"/>
                          <a:cs typeface="Times New Roman"/>
                        </a:rPr>
                        <a:t>Male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00" spc="-5" dirty="0">
                          <a:latin typeface="Times New Roman"/>
                          <a:cs typeface="Times New Roman"/>
                        </a:rPr>
                        <a:t>Graduate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600" dirty="0">
                          <a:latin typeface="Times New Roman"/>
                          <a:cs typeface="Times New Roman"/>
                        </a:rPr>
                        <a:t>18000</a:t>
                      </a: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64592"/>
            <a:ext cx="10934700" cy="6693534"/>
            <a:chOff x="0" y="164592"/>
            <a:chExt cx="10934700" cy="6693534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76115" y="164592"/>
              <a:ext cx="6958584" cy="6135623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39996" y="228600"/>
              <a:ext cx="6777101" cy="5953125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020946" y="209550"/>
              <a:ext cx="6815455" cy="5991225"/>
            </a:xfrm>
            <a:custGeom>
              <a:avLst/>
              <a:gdLst/>
              <a:ahLst/>
              <a:cxnLst/>
              <a:rect l="l" t="t" r="r" b="b"/>
              <a:pathLst>
                <a:path w="6815455" h="5991225">
                  <a:moveTo>
                    <a:pt x="0" y="5991225"/>
                  </a:moveTo>
                  <a:lnTo>
                    <a:pt x="6815201" y="5991225"/>
                  </a:lnTo>
                  <a:lnTo>
                    <a:pt x="6815201" y="0"/>
                  </a:lnTo>
                  <a:lnTo>
                    <a:pt x="0" y="0"/>
                  </a:lnTo>
                  <a:lnTo>
                    <a:pt x="0" y="5991225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82651" y="137286"/>
            <a:ext cx="15328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Inheritance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1730863" y="6533452"/>
            <a:ext cx="234950" cy="220345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z="1000" spc="-5" dirty="0">
                <a:latin typeface="Lucida Sans Unicode"/>
                <a:cs typeface="Lucida Sans Unicode"/>
              </a:rPr>
              <a:t>60</a:t>
            </a:fld>
            <a:endParaRPr sz="1000">
              <a:latin typeface="Lucida Sans Unicode"/>
              <a:cs typeface="Lucida Sans Unicod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518150" y="6224727"/>
            <a:ext cx="29000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Times New Roman"/>
                <a:cs typeface="Times New Roman"/>
              </a:rPr>
              <a:t>ESNet</a:t>
            </a:r>
            <a:r>
              <a:rPr sz="2400" b="1" spc="-2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for</a:t>
            </a:r>
            <a:r>
              <a:rPr sz="2400" b="1" spc="-9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Inheritance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82651" y="2592070"/>
            <a:ext cx="3386454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Times New Roman"/>
                <a:cs typeface="Times New Roman"/>
              </a:rPr>
              <a:t>Prove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that:</a:t>
            </a: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-5" dirty="0">
                <a:latin typeface="Times New Roman"/>
                <a:cs typeface="Times New Roman"/>
              </a:rPr>
              <a:t>John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has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two_legs</a:t>
            </a: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dirty="0">
                <a:latin typeface="Times New Roman"/>
                <a:cs typeface="Times New Roman"/>
              </a:rPr>
              <a:t>i.e.</a:t>
            </a:r>
            <a:r>
              <a:rPr sz="2400" spc="-5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part_of(John,</a:t>
            </a:r>
            <a:r>
              <a:rPr sz="2400" spc="-6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two_legs)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554736"/>
            <a:ext cx="9322435" cy="6303645"/>
            <a:chOff x="0" y="554736"/>
            <a:chExt cx="9322435" cy="630364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87295" y="554736"/>
              <a:ext cx="7335011" cy="580186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51304" y="619125"/>
              <a:ext cx="7153275" cy="561975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2032254" y="600075"/>
              <a:ext cx="7191375" cy="5657850"/>
            </a:xfrm>
            <a:custGeom>
              <a:avLst/>
              <a:gdLst/>
              <a:ahLst/>
              <a:cxnLst/>
              <a:rect l="l" t="t" r="r" b="b"/>
              <a:pathLst>
                <a:path w="7191375" h="5657850">
                  <a:moveTo>
                    <a:pt x="0" y="5657850"/>
                  </a:moveTo>
                  <a:lnTo>
                    <a:pt x="7191375" y="5657850"/>
                  </a:lnTo>
                  <a:lnTo>
                    <a:pt x="7191375" y="0"/>
                  </a:lnTo>
                  <a:lnTo>
                    <a:pt x="0" y="0"/>
                  </a:lnTo>
                  <a:lnTo>
                    <a:pt x="0" y="565785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4999735" y="6238443"/>
            <a:ext cx="53327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Times New Roman"/>
                <a:cs typeface="Times New Roman"/>
              </a:rPr>
              <a:t>Addition</a:t>
            </a:r>
            <a:r>
              <a:rPr sz="2400" b="1" dirty="0">
                <a:latin typeface="Times New Roman"/>
                <a:cs typeface="Times New Roman"/>
              </a:rPr>
              <a:t> of a</a:t>
            </a:r>
            <a:r>
              <a:rPr sz="2400" b="1" spc="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Denial</a:t>
            </a:r>
            <a:r>
              <a:rPr sz="2400" b="1" spc="-10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Link</a:t>
            </a:r>
            <a:r>
              <a:rPr sz="2400" b="1" spc="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to </a:t>
            </a:r>
            <a:r>
              <a:rPr sz="2400" b="1" spc="-5" dirty="0">
                <a:latin typeface="Times New Roman"/>
                <a:cs typeface="Times New Roman"/>
              </a:rPr>
              <a:t>the</a:t>
            </a:r>
            <a:r>
              <a:rPr sz="2400" b="1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network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730863" y="6533452"/>
            <a:ext cx="234950" cy="220345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z="1000" spc="-5" dirty="0">
                <a:latin typeface="Lucida Sans Unicode"/>
                <a:cs typeface="Lucida Sans Unicode"/>
              </a:rPr>
              <a:t>61</a:t>
            </a:fld>
            <a:endParaRPr sz="1000">
              <a:latin typeface="Lucida Sans Unicode"/>
              <a:cs typeface="Lucida Sans Unicode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29285" y="185673"/>
            <a:ext cx="41021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Backward</a:t>
            </a:r>
            <a:r>
              <a:rPr spc="5" dirty="0"/>
              <a:t> </a:t>
            </a:r>
            <a:r>
              <a:rPr spc="-5" dirty="0"/>
              <a:t>Reasoning</a:t>
            </a:r>
            <a:r>
              <a:rPr spc="5" dirty="0"/>
              <a:t> </a:t>
            </a:r>
            <a:r>
              <a:rPr spc="-10" dirty="0"/>
              <a:t>Inference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769619"/>
            <a:ext cx="9824085" cy="6088380"/>
            <a:chOff x="0" y="769619"/>
            <a:chExt cx="9824085" cy="608838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21635" y="769619"/>
              <a:ext cx="7402067" cy="537362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86025" y="833437"/>
              <a:ext cx="7219950" cy="5191125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2466975" y="814387"/>
              <a:ext cx="7258050" cy="5229225"/>
            </a:xfrm>
            <a:custGeom>
              <a:avLst/>
              <a:gdLst/>
              <a:ahLst/>
              <a:cxnLst/>
              <a:rect l="l" t="t" r="r" b="b"/>
              <a:pathLst>
                <a:path w="7258050" h="5229225">
                  <a:moveTo>
                    <a:pt x="0" y="5229225"/>
                  </a:moveTo>
                  <a:lnTo>
                    <a:pt x="7258050" y="5229225"/>
                  </a:lnTo>
                  <a:lnTo>
                    <a:pt x="7258050" y="0"/>
                  </a:lnTo>
                  <a:lnTo>
                    <a:pt x="0" y="0"/>
                  </a:lnTo>
                  <a:lnTo>
                    <a:pt x="0" y="5229225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4716526" y="6108903"/>
            <a:ext cx="34810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Times New Roman"/>
                <a:cs typeface="Times New Roman"/>
              </a:rPr>
              <a:t>Obtaining</a:t>
            </a:r>
            <a:r>
              <a:rPr sz="2400" b="1" spc="-5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a</a:t>
            </a:r>
            <a:r>
              <a:rPr sz="2400" b="1" spc="-4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Contradiction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728839" y="5551716"/>
            <a:ext cx="1404620" cy="370205"/>
          </a:xfrm>
          <a:custGeom>
            <a:avLst/>
            <a:gdLst/>
            <a:ahLst/>
            <a:cxnLst/>
            <a:rect l="l" t="t" r="r" b="b"/>
            <a:pathLst>
              <a:path w="1404620" h="370204">
                <a:moveTo>
                  <a:pt x="1404239" y="0"/>
                </a:moveTo>
                <a:lnTo>
                  <a:pt x="0" y="0"/>
                </a:lnTo>
                <a:lnTo>
                  <a:pt x="0" y="370116"/>
                </a:lnTo>
                <a:lnTo>
                  <a:pt x="1404239" y="370116"/>
                </a:lnTo>
                <a:lnTo>
                  <a:pt x="140423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414629" y="303403"/>
            <a:ext cx="41021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Backward</a:t>
            </a:r>
            <a:r>
              <a:rPr spc="5" dirty="0"/>
              <a:t> </a:t>
            </a:r>
            <a:r>
              <a:rPr spc="-5" dirty="0"/>
              <a:t>Reasoning</a:t>
            </a:r>
            <a:r>
              <a:rPr spc="5" dirty="0"/>
              <a:t> </a:t>
            </a:r>
            <a:r>
              <a:rPr spc="-10" dirty="0"/>
              <a:t>Inference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1730863" y="6533452"/>
            <a:ext cx="234950" cy="220345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z="1000" spc="-5" dirty="0">
                <a:latin typeface="Lucida Sans Unicode"/>
                <a:cs typeface="Lucida Sans Unicode"/>
              </a:rPr>
              <a:t>62</a:t>
            </a:fld>
            <a:endParaRPr sz="10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14629" y="303403"/>
            <a:ext cx="11048365" cy="49726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Times New Roman"/>
                <a:cs typeface="Times New Roman"/>
              </a:rPr>
              <a:t>Implementation</a:t>
            </a:r>
            <a:r>
              <a:rPr sz="2400" b="1" spc="-5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of</a:t>
            </a:r>
            <a:r>
              <a:rPr sz="2400" b="1" spc="-2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ESNet</a:t>
            </a:r>
            <a:endParaRPr sz="2400">
              <a:latin typeface="Times New Roman"/>
              <a:cs typeface="Times New Roman"/>
            </a:endParaRPr>
          </a:p>
          <a:p>
            <a:pPr marL="454659" marR="6350" indent="-342900">
              <a:lnSpc>
                <a:spcPct val="150100"/>
              </a:lnSpc>
              <a:spcBef>
                <a:spcPts val="1505"/>
              </a:spcBef>
              <a:buFont typeface="Arial MT"/>
              <a:buChar char="•"/>
              <a:tabLst>
                <a:tab pos="454659" algn="l"/>
                <a:tab pos="455295" algn="l"/>
              </a:tabLst>
            </a:pPr>
            <a:r>
              <a:rPr sz="2400" spc="-5" dirty="0">
                <a:latin typeface="Times New Roman"/>
                <a:cs typeface="Times New Roman"/>
              </a:rPr>
              <a:t>Implementation</a:t>
            </a:r>
            <a:r>
              <a:rPr sz="2400" spc="2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</a:t>
            </a:r>
            <a:r>
              <a:rPr sz="2400" spc="204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ESNet</a:t>
            </a:r>
            <a:r>
              <a:rPr sz="2400" spc="2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can</a:t>
            </a:r>
            <a:r>
              <a:rPr sz="2400" spc="21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be</a:t>
            </a:r>
            <a:r>
              <a:rPr sz="2400" spc="22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done</a:t>
            </a:r>
            <a:r>
              <a:rPr sz="2400" spc="2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in</a:t>
            </a:r>
            <a:r>
              <a:rPr sz="2400" spc="204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any</a:t>
            </a:r>
            <a:r>
              <a:rPr sz="2400" spc="21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programming</a:t>
            </a:r>
            <a:r>
              <a:rPr sz="2400" spc="229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language</a:t>
            </a:r>
            <a:r>
              <a:rPr sz="2400" spc="22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or</a:t>
            </a:r>
            <a:r>
              <a:rPr sz="2400" spc="204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using</a:t>
            </a:r>
            <a:r>
              <a:rPr sz="2400" spc="229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</a:t>
            </a:r>
            <a:r>
              <a:rPr sz="2400" spc="204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tool </a:t>
            </a:r>
            <a:r>
              <a:rPr sz="2400" spc="-58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which </a:t>
            </a:r>
            <a:r>
              <a:rPr sz="2400" spc="-5" dirty="0">
                <a:latin typeface="Times New Roman"/>
                <a:cs typeface="Times New Roman"/>
              </a:rPr>
              <a:t>facilitates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implementation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Semantic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Networks</a:t>
            </a:r>
            <a:endParaRPr sz="2400">
              <a:latin typeface="Times New Roman"/>
              <a:cs typeface="Times New Roman"/>
            </a:endParaRPr>
          </a:p>
          <a:p>
            <a:pPr marL="454659" marR="5080" indent="-342900">
              <a:lnSpc>
                <a:spcPts val="4320"/>
              </a:lnSpc>
              <a:spcBef>
                <a:spcPts val="380"/>
              </a:spcBef>
              <a:buFont typeface="Arial MT"/>
              <a:buChar char="•"/>
              <a:tabLst>
                <a:tab pos="454659" algn="l"/>
                <a:tab pos="455295" algn="l"/>
              </a:tabLst>
            </a:pP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36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clauses</a:t>
            </a:r>
            <a:r>
              <a:rPr sz="2400" spc="35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can</a:t>
            </a:r>
            <a:r>
              <a:rPr sz="2400" spc="36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be</a:t>
            </a:r>
            <a:r>
              <a:rPr sz="2400" spc="36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represented</a:t>
            </a:r>
            <a:r>
              <a:rPr sz="2400" spc="36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either</a:t>
            </a:r>
            <a:r>
              <a:rPr sz="2400" spc="37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explicitly</a:t>
            </a:r>
            <a:r>
              <a:rPr sz="2400" spc="36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by</a:t>
            </a:r>
            <a:r>
              <a:rPr sz="2400" spc="36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adding</a:t>
            </a:r>
            <a:r>
              <a:rPr sz="2400" spc="3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them</a:t>
            </a:r>
            <a:r>
              <a:rPr sz="2400" spc="3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to</a:t>
            </a:r>
            <a:r>
              <a:rPr sz="2400" spc="36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3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network</a:t>
            </a:r>
            <a:r>
              <a:rPr sz="2400" spc="3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,or </a:t>
            </a:r>
            <a:r>
              <a:rPr sz="2400" spc="-58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implicitly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by </a:t>
            </a:r>
            <a:r>
              <a:rPr sz="2400" dirty="0">
                <a:latin typeface="Times New Roman"/>
                <a:cs typeface="Times New Roman"/>
              </a:rPr>
              <a:t>using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structure-sharing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method</a:t>
            </a:r>
            <a:endParaRPr sz="2400">
              <a:latin typeface="Times New Roman"/>
              <a:cs typeface="Times New Roman"/>
            </a:endParaRPr>
          </a:p>
          <a:p>
            <a:pPr marL="454659" marR="5080" indent="-342900">
              <a:lnSpc>
                <a:spcPts val="4320"/>
              </a:lnSpc>
              <a:spcBef>
                <a:spcPts val="5"/>
              </a:spcBef>
              <a:buFont typeface="Arial MT"/>
              <a:buChar char="•"/>
              <a:tabLst>
                <a:tab pos="454659" algn="l"/>
                <a:tab pos="455295" algn="l"/>
                <a:tab pos="842010" algn="l"/>
                <a:tab pos="1109980" algn="l"/>
                <a:tab pos="2882900" algn="l"/>
                <a:tab pos="4146550" algn="l"/>
                <a:tab pos="5422265" algn="l"/>
                <a:tab pos="6891020" algn="l"/>
                <a:tab pos="7395845" algn="l"/>
                <a:tab pos="8659495" algn="l"/>
                <a:tab pos="9653270" algn="l"/>
                <a:tab pos="10022205" algn="l"/>
                <a:tab pos="10528300" algn="l"/>
              </a:tabLst>
            </a:pPr>
            <a:r>
              <a:rPr sz="2400" dirty="0">
                <a:latin typeface="Times New Roman"/>
                <a:cs typeface="Times New Roman"/>
              </a:rPr>
              <a:t>In	a	Conv</a:t>
            </a:r>
            <a:r>
              <a:rPr sz="2400" spc="-15" dirty="0">
                <a:latin typeface="Times New Roman"/>
                <a:cs typeface="Times New Roman"/>
              </a:rPr>
              <a:t>e</a:t>
            </a:r>
            <a:r>
              <a:rPr sz="2400" dirty="0">
                <a:latin typeface="Times New Roman"/>
                <a:cs typeface="Times New Roman"/>
              </a:rPr>
              <a:t>n</a:t>
            </a:r>
            <a:r>
              <a:rPr sz="2400" spc="-10" dirty="0">
                <a:latin typeface="Times New Roman"/>
                <a:cs typeface="Times New Roman"/>
              </a:rPr>
              <a:t>t</a:t>
            </a:r>
            <a:r>
              <a:rPr sz="2400" dirty="0">
                <a:latin typeface="Times New Roman"/>
                <a:cs typeface="Times New Roman"/>
              </a:rPr>
              <a:t>ional	Se</a:t>
            </a:r>
            <a:r>
              <a:rPr sz="2400" spc="-20" dirty="0">
                <a:latin typeface="Times New Roman"/>
                <a:cs typeface="Times New Roman"/>
              </a:rPr>
              <a:t>m</a:t>
            </a:r>
            <a:r>
              <a:rPr sz="2400" dirty="0">
                <a:latin typeface="Times New Roman"/>
                <a:cs typeface="Times New Roman"/>
              </a:rPr>
              <a:t>ant</a:t>
            </a:r>
            <a:r>
              <a:rPr sz="2400" spc="-15" dirty="0">
                <a:latin typeface="Times New Roman"/>
                <a:cs typeface="Times New Roman"/>
              </a:rPr>
              <a:t>i</a:t>
            </a:r>
            <a:r>
              <a:rPr sz="2400" dirty="0">
                <a:latin typeface="Times New Roman"/>
                <a:cs typeface="Times New Roman"/>
              </a:rPr>
              <a:t>c	Network,	procedu</a:t>
            </a:r>
            <a:r>
              <a:rPr sz="2400" spc="-10" dirty="0">
                <a:latin typeface="Times New Roman"/>
                <a:cs typeface="Times New Roman"/>
              </a:rPr>
              <a:t>r</a:t>
            </a:r>
            <a:r>
              <a:rPr sz="2400" spc="-5" dirty="0">
                <a:latin typeface="Times New Roman"/>
                <a:cs typeface="Times New Roman"/>
              </a:rPr>
              <a:t>es</a:t>
            </a:r>
            <a:r>
              <a:rPr sz="2400" dirty="0">
                <a:latin typeface="Times New Roman"/>
                <a:cs typeface="Times New Roman"/>
              </a:rPr>
              <a:t>	are	ge</a:t>
            </a:r>
            <a:r>
              <a:rPr sz="2400" spc="-10" dirty="0">
                <a:latin typeface="Times New Roman"/>
                <a:cs typeface="Times New Roman"/>
              </a:rPr>
              <a:t>ne</a:t>
            </a:r>
            <a:r>
              <a:rPr sz="2400" dirty="0">
                <a:latin typeface="Times New Roman"/>
                <a:cs typeface="Times New Roman"/>
              </a:rPr>
              <a:t>rally	</a:t>
            </a:r>
            <a:r>
              <a:rPr sz="2400" spc="-5" dirty="0">
                <a:latin typeface="Times New Roman"/>
                <a:cs typeface="Times New Roman"/>
              </a:rPr>
              <a:t>wr</a:t>
            </a:r>
            <a:r>
              <a:rPr sz="2400" spc="-15" dirty="0">
                <a:latin typeface="Times New Roman"/>
                <a:cs typeface="Times New Roman"/>
              </a:rPr>
              <a:t>i</a:t>
            </a:r>
            <a:r>
              <a:rPr sz="2400" dirty="0">
                <a:latin typeface="Times New Roman"/>
                <a:cs typeface="Times New Roman"/>
              </a:rPr>
              <a:t>tten	</a:t>
            </a:r>
            <a:r>
              <a:rPr sz="2400" spc="5" dirty="0">
                <a:latin typeface="Times New Roman"/>
                <a:cs typeface="Times New Roman"/>
              </a:rPr>
              <a:t>i</a:t>
            </a:r>
            <a:r>
              <a:rPr sz="2400" dirty="0">
                <a:latin typeface="Times New Roman"/>
                <a:cs typeface="Times New Roman"/>
              </a:rPr>
              <a:t>n	the	</a:t>
            </a:r>
            <a:r>
              <a:rPr sz="2400" spc="-5" dirty="0">
                <a:latin typeface="Times New Roman"/>
                <a:cs typeface="Times New Roman"/>
              </a:rPr>
              <a:t>ho</a:t>
            </a:r>
            <a:r>
              <a:rPr sz="2400" spc="-15" dirty="0">
                <a:latin typeface="Times New Roman"/>
                <a:cs typeface="Times New Roman"/>
              </a:rPr>
              <a:t>s</a:t>
            </a:r>
            <a:r>
              <a:rPr sz="2400" dirty="0">
                <a:latin typeface="Times New Roman"/>
                <a:cs typeface="Times New Roman"/>
              </a:rPr>
              <a:t>t  </a:t>
            </a:r>
            <a:r>
              <a:rPr sz="2400" spc="-5" dirty="0">
                <a:latin typeface="Times New Roman"/>
                <a:cs typeface="Times New Roman"/>
              </a:rPr>
              <a:t>programming</a:t>
            </a:r>
            <a:r>
              <a:rPr sz="2400" spc="26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language</a:t>
            </a:r>
            <a:r>
              <a:rPr sz="2400" spc="24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whereas</a:t>
            </a:r>
            <a:r>
              <a:rPr sz="2400" spc="254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in</a:t>
            </a:r>
            <a:r>
              <a:rPr sz="2400" spc="24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ESNet,</a:t>
            </a:r>
            <a:r>
              <a:rPr sz="2400" spc="254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procedures</a:t>
            </a:r>
            <a:r>
              <a:rPr sz="2400" spc="25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are</a:t>
            </a:r>
            <a:r>
              <a:rPr sz="2400" spc="24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integrated</a:t>
            </a:r>
            <a:r>
              <a:rPr sz="2400" spc="254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with</a:t>
            </a:r>
            <a:r>
              <a:rPr sz="2400" spc="25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25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rest</a:t>
            </a:r>
            <a:r>
              <a:rPr sz="2400" spc="2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</a:t>
            </a:r>
            <a:endParaRPr sz="2400">
              <a:latin typeface="Times New Roman"/>
              <a:cs typeface="Times New Roman"/>
            </a:endParaRPr>
          </a:p>
          <a:p>
            <a:pPr marL="454659" marR="8255">
              <a:lnSpc>
                <a:spcPts val="4320"/>
              </a:lnSpc>
              <a:tabLst>
                <a:tab pos="1006475" algn="l"/>
                <a:tab pos="2233295" algn="l"/>
                <a:tab pos="2852420" algn="l"/>
                <a:tab pos="3402329" algn="l"/>
                <a:tab pos="4664710" algn="l"/>
                <a:tab pos="5147945" algn="l"/>
                <a:tab pos="5699760" algn="l"/>
                <a:tab pos="6504305" algn="l"/>
                <a:tab pos="7580630" algn="l"/>
                <a:tab pos="8724900" algn="l"/>
                <a:tab pos="10288905" algn="l"/>
              </a:tabLst>
            </a:pPr>
            <a:r>
              <a:rPr sz="2400" dirty="0">
                <a:latin typeface="Times New Roman"/>
                <a:cs typeface="Times New Roman"/>
              </a:rPr>
              <a:t>the	d</a:t>
            </a:r>
            <a:r>
              <a:rPr sz="2400" spc="-10" dirty="0">
                <a:latin typeface="Times New Roman"/>
                <a:cs typeface="Times New Roman"/>
              </a:rPr>
              <a:t>a</a:t>
            </a:r>
            <a:r>
              <a:rPr sz="2400" dirty="0">
                <a:latin typeface="Times New Roman"/>
                <a:cs typeface="Times New Roman"/>
              </a:rPr>
              <a:t>t</a:t>
            </a:r>
            <a:r>
              <a:rPr sz="2400" spc="5" dirty="0">
                <a:latin typeface="Times New Roman"/>
                <a:cs typeface="Times New Roman"/>
              </a:rPr>
              <a:t>a</a:t>
            </a:r>
            <a:r>
              <a:rPr sz="2400" spc="-15" dirty="0">
                <a:latin typeface="Times New Roman"/>
                <a:cs typeface="Times New Roman"/>
              </a:rPr>
              <a:t>b</a:t>
            </a:r>
            <a:r>
              <a:rPr sz="2400" spc="-5" dirty="0">
                <a:latin typeface="Times New Roman"/>
                <a:cs typeface="Times New Roman"/>
              </a:rPr>
              <a:t>ase</a:t>
            </a:r>
            <a:r>
              <a:rPr sz="2400" dirty="0">
                <a:latin typeface="Times New Roman"/>
                <a:cs typeface="Times New Roman"/>
              </a:rPr>
              <a:t>	and	are	exe</a:t>
            </a:r>
            <a:r>
              <a:rPr sz="2400" spc="5" dirty="0">
                <a:latin typeface="Times New Roman"/>
                <a:cs typeface="Times New Roman"/>
              </a:rPr>
              <a:t>c</a:t>
            </a:r>
            <a:r>
              <a:rPr sz="2400" spc="-15" dirty="0">
                <a:latin typeface="Times New Roman"/>
                <a:cs typeface="Times New Roman"/>
              </a:rPr>
              <a:t>u</a:t>
            </a:r>
            <a:r>
              <a:rPr sz="2400" dirty="0">
                <a:latin typeface="Times New Roman"/>
                <a:cs typeface="Times New Roman"/>
              </a:rPr>
              <a:t>ted	</a:t>
            </a:r>
            <a:r>
              <a:rPr sz="2400" spc="-15" dirty="0">
                <a:latin typeface="Times New Roman"/>
                <a:cs typeface="Times New Roman"/>
              </a:rPr>
              <a:t>b</a:t>
            </a:r>
            <a:r>
              <a:rPr sz="2400" dirty="0">
                <a:latin typeface="Times New Roman"/>
                <a:cs typeface="Times New Roman"/>
              </a:rPr>
              <a:t>y	t</a:t>
            </a:r>
            <a:r>
              <a:rPr sz="2400" spc="-10" dirty="0">
                <a:latin typeface="Times New Roman"/>
                <a:cs typeface="Times New Roman"/>
              </a:rPr>
              <a:t>h</a:t>
            </a:r>
            <a:r>
              <a:rPr sz="2400" dirty="0">
                <a:latin typeface="Times New Roman"/>
                <a:cs typeface="Times New Roman"/>
              </a:rPr>
              <a:t>e	sa</a:t>
            </a:r>
            <a:r>
              <a:rPr sz="2400" spc="-15" dirty="0">
                <a:latin typeface="Times New Roman"/>
                <a:cs typeface="Times New Roman"/>
              </a:rPr>
              <a:t>m</a:t>
            </a:r>
            <a:r>
              <a:rPr sz="2400" dirty="0">
                <a:latin typeface="Times New Roman"/>
                <a:cs typeface="Times New Roman"/>
              </a:rPr>
              <a:t>e	gen</a:t>
            </a:r>
            <a:r>
              <a:rPr sz="2400" spc="-10" dirty="0">
                <a:latin typeface="Times New Roman"/>
                <a:cs typeface="Times New Roman"/>
              </a:rPr>
              <a:t>e</a:t>
            </a:r>
            <a:r>
              <a:rPr sz="2400" dirty="0">
                <a:latin typeface="Times New Roman"/>
                <a:cs typeface="Times New Roman"/>
              </a:rPr>
              <a:t>ral	p</a:t>
            </a:r>
            <a:r>
              <a:rPr sz="2400" spc="-15" dirty="0">
                <a:latin typeface="Times New Roman"/>
                <a:cs typeface="Times New Roman"/>
              </a:rPr>
              <a:t>u</a:t>
            </a:r>
            <a:r>
              <a:rPr sz="2400" dirty="0">
                <a:latin typeface="Times New Roman"/>
                <a:cs typeface="Times New Roman"/>
              </a:rPr>
              <a:t>rpose	</a:t>
            </a:r>
            <a:r>
              <a:rPr sz="2400" spc="-20" dirty="0">
                <a:latin typeface="Times New Roman"/>
                <a:cs typeface="Times New Roman"/>
              </a:rPr>
              <a:t>m</a:t>
            </a:r>
            <a:r>
              <a:rPr sz="2400" dirty="0">
                <a:latin typeface="Times New Roman"/>
                <a:cs typeface="Times New Roman"/>
              </a:rPr>
              <a:t>ec</a:t>
            </a:r>
            <a:r>
              <a:rPr sz="2400" spc="-10" dirty="0">
                <a:latin typeface="Times New Roman"/>
                <a:cs typeface="Times New Roman"/>
              </a:rPr>
              <a:t>h</a:t>
            </a:r>
            <a:r>
              <a:rPr sz="2400" dirty="0">
                <a:latin typeface="Times New Roman"/>
                <a:cs typeface="Times New Roman"/>
              </a:rPr>
              <a:t>an</a:t>
            </a:r>
            <a:r>
              <a:rPr sz="2400" spc="5" dirty="0">
                <a:latin typeface="Times New Roman"/>
                <a:cs typeface="Times New Roman"/>
              </a:rPr>
              <a:t>i</a:t>
            </a:r>
            <a:r>
              <a:rPr sz="2400" spc="-5" dirty="0">
                <a:latin typeface="Times New Roman"/>
                <a:cs typeface="Times New Roman"/>
              </a:rPr>
              <a:t>sm</a:t>
            </a:r>
            <a:r>
              <a:rPr sz="2400" dirty="0">
                <a:latin typeface="Times New Roman"/>
                <a:cs typeface="Times New Roman"/>
              </a:rPr>
              <a:t>	whi</a:t>
            </a:r>
            <a:r>
              <a:rPr sz="2400" spc="-10" dirty="0">
                <a:latin typeface="Times New Roman"/>
                <a:cs typeface="Times New Roman"/>
              </a:rPr>
              <a:t>c</a:t>
            </a:r>
            <a:r>
              <a:rPr sz="2400" dirty="0">
                <a:latin typeface="Times New Roman"/>
                <a:cs typeface="Times New Roman"/>
              </a:rPr>
              <a:t>h  </a:t>
            </a:r>
            <a:r>
              <a:rPr sz="2400" spc="-5" dirty="0">
                <a:latin typeface="Times New Roman"/>
                <a:cs typeface="Times New Roman"/>
              </a:rPr>
              <a:t>performs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inference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in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network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730863" y="6533452"/>
            <a:ext cx="234950" cy="220345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z="1000" spc="-5" dirty="0">
                <a:latin typeface="Lucida Sans Unicode"/>
                <a:cs typeface="Lucida Sans Unicode"/>
              </a:rPr>
              <a:t>63</a:t>
            </a:fld>
            <a:endParaRPr sz="10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01776" y="532003"/>
            <a:ext cx="10664190" cy="55105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Times New Roman"/>
                <a:cs typeface="Times New Roman"/>
              </a:rPr>
              <a:t>Knowledge</a:t>
            </a:r>
            <a:r>
              <a:rPr sz="2400" b="1" spc="-10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Representation using </a:t>
            </a:r>
            <a:r>
              <a:rPr sz="2400" b="1" dirty="0">
                <a:latin typeface="Times New Roman"/>
                <a:cs typeface="Times New Roman"/>
              </a:rPr>
              <a:t>Frames</a:t>
            </a:r>
            <a:endParaRPr sz="2400">
              <a:latin typeface="Times New Roman"/>
              <a:cs typeface="Times New Roman"/>
            </a:endParaRPr>
          </a:p>
          <a:p>
            <a:pPr marL="474980" marR="5080" indent="-343535">
              <a:lnSpc>
                <a:spcPct val="150100"/>
              </a:lnSpc>
              <a:spcBef>
                <a:spcPts val="1410"/>
              </a:spcBef>
              <a:buFont typeface="Arial MT"/>
              <a:buChar char="•"/>
              <a:tabLst>
                <a:tab pos="474980" algn="l"/>
                <a:tab pos="475615" algn="l"/>
              </a:tabLst>
            </a:pPr>
            <a:r>
              <a:rPr sz="2400" spc="-5" dirty="0">
                <a:latin typeface="Times New Roman"/>
                <a:cs typeface="Times New Roman"/>
              </a:rPr>
              <a:t>Frames</a:t>
            </a:r>
            <a:r>
              <a:rPr sz="2400" spc="1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are</a:t>
            </a:r>
            <a:r>
              <a:rPr sz="2400" spc="10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regarded</a:t>
            </a:r>
            <a:r>
              <a:rPr sz="2400" spc="10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as</a:t>
            </a:r>
            <a:r>
              <a:rPr sz="2400" spc="11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an</a:t>
            </a:r>
            <a:r>
              <a:rPr sz="2400" spc="11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extension</a:t>
            </a:r>
            <a:r>
              <a:rPr sz="2400" spc="10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to</a:t>
            </a:r>
            <a:r>
              <a:rPr sz="2400" spc="10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semantic</a:t>
            </a:r>
            <a:r>
              <a:rPr sz="2400" spc="9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nets;</a:t>
            </a:r>
            <a:r>
              <a:rPr sz="2400" spc="10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each</a:t>
            </a:r>
            <a:r>
              <a:rPr sz="2400" spc="10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node</a:t>
            </a:r>
            <a:r>
              <a:rPr sz="2400" spc="114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</a:t>
            </a:r>
            <a:r>
              <a:rPr sz="2400" spc="10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</a:t>
            </a:r>
            <a:r>
              <a:rPr sz="2400" spc="9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semantic</a:t>
            </a:r>
            <a:r>
              <a:rPr sz="2400" spc="10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net </a:t>
            </a:r>
            <a:r>
              <a:rPr sz="2400" spc="-58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is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represented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by a </a:t>
            </a:r>
            <a:r>
              <a:rPr sz="2400" spc="-5" dirty="0">
                <a:latin typeface="Times New Roman"/>
                <a:cs typeface="Times New Roman"/>
              </a:rPr>
              <a:t>frame</a:t>
            </a:r>
            <a:endParaRPr sz="2400">
              <a:latin typeface="Times New Roman"/>
              <a:cs typeface="Times New Roman"/>
            </a:endParaRPr>
          </a:p>
          <a:p>
            <a:pPr marL="474980" marR="5080" indent="-343535">
              <a:lnSpc>
                <a:spcPct val="150000"/>
              </a:lnSpc>
              <a:buFont typeface="Arial MT"/>
              <a:buChar char="•"/>
              <a:tabLst>
                <a:tab pos="474980" algn="l"/>
                <a:tab pos="475615" algn="l"/>
                <a:tab pos="842010" algn="l"/>
                <a:tab pos="1785620" algn="l"/>
                <a:tab pos="2473960" algn="l"/>
                <a:tab pos="2925445" algn="l"/>
                <a:tab pos="4003040" algn="l"/>
                <a:tab pos="4420870" algn="l"/>
                <a:tab pos="4719320" algn="l"/>
                <a:tab pos="5389880" algn="l"/>
                <a:tab pos="6618605" algn="l"/>
                <a:tab pos="7239000" algn="l"/>
                <a:tab pos="7606030" algn="l"/>
                <a:tab pos="8328659" algn="l"/>
                <a:tab pos="8848725" algn="l"/>
                <a:tab pos="10515600" algn="l"/>
              </a:tabLst>
            </a:pPr>
            <a:r>
              <a:rPr sz="2400" spc="-5" dirty="0">
                <a:latin typeface="Times New Roman"/>
                <a:cs typeface="Times New Roman"/>
              </a:rPr>
              <a:t>A	Fra</a:t>
            </a:r>
            <a:r>
              <a:rPr sz="2400" spc="-20" dirty="0">
                <a:latin typeface="Times New Roman"/>
                <a:cs typeface="Times New Roman"/>
              </a:rPr>
              <a:t>m</a:t>
            </a:r>
            <a:r>
              <a:rPr sz="2400" dirty="0">
                <a:latin typeface="Times New Roman"/>
                <a:cs typeface="Times New Roman"/>
              </a:rPr>
              <a:t>e	may	be	defi</a:t>
            </a:r>
            <a:r>
              <a:rPr sz="2400" spc="-15" dirty="0">
                <a:latin typeface="Times New Roman"/>
                <a:cs typeface="Times New Roman"/>
              </a:rPr>
              <a:t>n</a:t>
            </a:r>
            <a:r>
              <a:rPr sz="2400" dirty="0">
                <a:latin typeface="Times New Roman"/>
                <a:cs typeface="Times New Roman"/>
              </a:rPr>
              <a:t>ed	</a:t>
            </a:r>
            <a:r>
              <a:rPr sz="2400" spc="-5" dirty="0">
                <a:latin typeface="Times New Roman"/>
                <a:cs typeface="Times New Roman"/>
              </a:rPr>
              <a:t>as</a:t>
            </a:r>
            <a:r>
              <a:rPr sz="2400" dirty="0">
                <a:latin typeface="Times New Roman"/>
                <a:cs typeface="Times New Roman"/>
              </a:rPr>
              <a:t>	a	d</a:t>
            </a:r>
            <a:r>
              <a:rPr sz="2400" spc="-10" dirty="0">
                <a:latin typeface="Times New Roman"/>
                <a:cs typeface="Times New Roman"/>
              </a:rPr>
              <a:t>a</a:t>
            </a:r>
            <a:r>
              <a:rPr sz="2400" dirty="0">
                <a:latin typeface="Times New Roman"/>
                <a:cs typeface="Times New Roman"/>
              </a:rPr>
              <a:t>ta	</a:t>
            </a:r>
            <a:r>
              <a:rPr sz="2400" spc="-15" dirty="0">
                <a:latin typeface="Times New Roman"/>
                <a:cs typeface="Times New Roman"/>
              </a:rPr>
              <a:t>s</a:t>
            </a:r>
            <a:r>
              <a:rPr sz="2400" dirty="0">
                <a:latin typeface="Times New Roman"/>
                <a:cs typeface="Times New Roman"/>
              </a:rPr>
              <a:t>t</a:t>
            </a:r>
            <a:r>
              <a:rPr sz="2400" spc="5" dirty="0">
                <a:latin typeface="Times New Roman"/>
                <a:cs typeface="Times New Roman"/>
              </a:rPr>
              <a:t>r</a:t>
            </a:r>
            <a:r>
              <a:rPr sz="2400" dirty="0">
                <a:latin typeface="Times New Roman"/>
                <a:cs typeface="Times New Roman"/>
              </a:rPr>
              <a:t>u</a:t>
            </a:r>
            <a:r>
              <a:rPr sz="2400" spc="-10" dirty="0">
                <a:latin typeface="Times New Roman"/>
                <a:cs typeface="Times New Roman"/>
              </a:rPr>
              <a:t>c</a:t>
            </a:r>
            <a:r>
              <a:rPr sz="2400" dirty="0">
                <a:latin typeface="Times New Roman"/>
                <a:cs typeface="Times New Roman"/>
              </a:rPr>
              <a:t>ture	that	i</a:t>
            </a:r>
            <a:r>
              <a:rPr sz="2400" spc="-5" dirty="0">
                <a:latin typeface="Times New Roman"/>
                <a:cs typeface="Times New Roman"/>
              </a:rPr>
              <a:t>s</a:t>
            </a:r>
            <a:r>
              <a:rPr sz="2400" dirty="0">
                <a:latin typeface="Times New Roman"/>
                <a:cs typeface="Times New Roman"/>
              </a:rPr>
              <a:t>	used	for	re</a:t>
            </a:r>
            <a:r>
              <a:rPr sz="2400" spc="-15" dirty="0">
                <a:latin typeface="Times New Roman"/>
                <a:cs typeface="Times New Roman"/>
              </a:rPr>
              <a:t>p</a:t>
            </a:r>
            <a:r>
              <a:rPr sz="2400" dirty="0">
                <a:latin typeface="Times New Roman"/>
                <a:cs typeface="Times New Roman"/>
              </a:rPr>
              <a:t>re</a:t>
            </a:r>
            <a:r>
              <a:rPr sz="2400" spc="-15" dirty="0">
                <a:latin typeface="Times New Roman"/>
                <a:cs typeface="Times New Roman"/>
              </a:rPr>
              <a:t>s</a:t>
            </a:r>
            <a:r>
              <a:rPr sz="2400" dirty="0">
                <a:latin typeface="Times New Roman"/>
                <a:cs typeface="Times New Roman"/>
              </a:rPr>
              <a:t>enting	a  stereotyped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situation</a:t>
            </a:r>
            <a:endParaRPr sz="2400">
              <a:latin typeface="Times New Roman"/>
              <a:cs typeface="Times New Roman"/>
            </a:endParaRPr>
          </a:p>
          <a:p>
            <a:pPr marL="474980" marR="7620" indent="-343535">
              <a:lnSpc>
                <a:spcPct val="150000"/>
              </a:lnSpc>
              <a:spcBef>
                <a:spcPts val="5"/>
              </a:spcBef>
              <a:buFont typeface="Arial MT"/>
              <a:buChar char="•"/>
              <a:tabLst>
                <a:tab pos="474980" algn="l"/>
                <a:tab pos="475615" algn="l"/>
              </a:tabLst>
            </a:pPr>
            <a:r>
              <a:rPr sz="2400" dirty="0">
                <a:latin typeface="Times New Roman"/>
                <a:cs typeface="Times New Roman"/>
              </a:rPr>
              <a:t>It</a:t>
            </a:r>
            <a:r>
              <a:rPr sz="2400" spc="19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consists</a:t>
            </a:r>
            <a:r>
              <a:rPr sz="2400" spc="19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of</a:t>
            </a:r>
            <a:r>
              <a:rPr sz="2400" spc="18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</a:t>
            </a:r>
            <a:r>
              <a:rPr sz="2400" spc="19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collection</a:t>
            </a:r>
            <a:r>
              <a:rPr sz="2400" spc="20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</a:t>
            </a:r>
            <a:r>
              <a:rPr sz="2400" spc="18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attributes</a:t>
            </a:r>
            <a:r>
              <a:rPr sz="2400" spc="20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or</a:t>
            </a:r>
            <a:r>
              <a:rPr sz="2400" spc="19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slots</a:t>
            </a:r>
            <a:r>
              <a:rPr sz="2400" spc="18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and</a:t>
            </a:r>
            <a:r>
              <a:rPr sz="2400" spc="19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associated</a:t>
            </a:r>
            <a:r>
              <a:rPr sz="2400" spc="20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values</a:t>
            </a:r>
            <a:r>
              <a:rPr sz="2400" spc="19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that</a:t>
            </a:r>
            <a:r>
              <a:rPr sz="2400" spc="20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describe </a:t>
            </a:r>
            <a:r>
              <a:rPr sz="2400" spc="-58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some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real-world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entity</a:t>
            </a:r>
            <a:endParaRPr sz="2400">
              <a:latin typeface="Times New Roman"/>
              <a:cs typeface="Times New Roman"/>
            </a:endParaRPr>
          </a:p>
          <a:p>
            <a:pPr marL="474980" indent="-344170">
              <a:lnSpc>
                <a:spcPct val="100000"/>
              </a:lnSpc>
              <a:spcBef>
                <a:spcPts val="1440"/>
              </a:spcBef>
              <a:buFont typeface="Arial MT"/>
              <a:buChar char="•"/>
              <a:tabLst>
                <a:tab pos="474980" algn="l"/>
                <a:tab pos="475615" algn="l"/>
              </a:tabLst>
            </a:pPr>
            <a:r>
              <a:rPr sz="2400" dirty="0">
                <a:latin typeface="Times New Roman"/>
                <a:cs typeface="Times New Roman"/>
              </a:rPr>
              <a:t>There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are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several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types</a:t>
            </a:r>
            <a:r>
              <a:rPr sz="2400" spc="-5" dirty="0">
                <a:latin typeface="Times New Roman"/>
                <a:cs typeface="Times New Roman"/>
              </a:rPr>
              <a:t> of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information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attached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to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each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frame</a:t>
            </a:r>
            <a:endParaRPr sz="2400">
              <a:latin typeface="Times New Roman"/>
              <a:cs typeface="Times New Roman"/>
            </a:endParaRPr>
          </a:p>
          <a:p>
            <a:pPr marL="474980" marR="5080" indent="-343535">
              <a:lnSpc>
                <a:spcPts val="4320"/>
              </a:lnSpc>
              <a:spcBef>
                <a:spcPts val="185"/>
              </a:spcBef>
              <a:buFont typeface="Arial MT"/>
              <a:buChar char="•"/>
              <a:tabLst>
                <a:tab pos="474980" algn="l"/>
                <a:tab pos="475615" algn="l"/>
                <a:tab pos="1431925" algn="l"/>
                <a:tab pos="2578100" algn="l"/>
                <a:tab pos="3350895" algn="l"/>
                <a:tab pos="3666490" algn="l"/>
                <a:tab pos="4946650" algn="l"/>
                <a:tab pos="5634355" algn="l"/>
                <a:tab pos="6066790" algn="l"/>
                <a:tab pos="7365365" algn="l"/>
                <a:tab pos="8982710" algn="l"/>
                <a:tab pos="9619615" algn="l"/>
              </a:tabLst>
            </a:pPr>
            <a:r>
              <a:rPr sz="2400" spc="-5" dirty="0">
                <a:latin typeface="Times New Roman"/>
                <a:cs typeface="Times New Roman"/>
              </a:rPr>
              <a:t>Fra</a:t>
            </a:r>
            <a:r>
              <a:rPr sz="2400" spc="-20" dirty="0">
                <a:latin typeface="Times New Roman"/>
                <a:cs typeface="Times New Roman"/>
              </a:rPr>
              <a:t>m</a:t>
            </a:r>
            <a:r>
              <a:rPr sz="2400" dirty="0">
                <a:latin typeface="Times New Roman"/>
                <a:cs typeface="Times New Roman"/>
              </a:rPr>
              <a:t>e	</a:t>
            </a:r>
            <a:r>
              <a:rPr sz="2400" spc="-5" dirty="0">
                <a:latin typeface="Times New Roman"/>
                <a:cs typeface="Times New Roman"/>
              </a:rPr>
              <a:t>sys</a:t>
            </a:r>
            <a:r>
              <a:rPr sz="2400" dirty="0">
                <a:latin typeface="Times New Roman"/>
                <a:cs typeface="Times New Roman"/>
              </a:rPr>
              <a:t>te</a:t>
            </a:r>
            <a:r>
              <a:rPr sz="2400" spc="-15" dirty="0">
                <a:latin typeface="Times New Roman"/>
                <a:cs typeface="Times New Roman"/>
              </a:rPr>
              <a:t>m</a:t>
            </a:r>
            <a:r>
              <a:rPr sz="2400" spc="-5" dirty="0">
                <a:latin typeface="Times New Roman"/>
                <a:cs typeface="Times New Roman"/>
              </a:rPr>
              <a:t>s</a:t>
            </a:r>
            <a:r>
              <a:rPr sz="2400" dirty="0">
                <a:latin typeface="Times New Roman"/>
                <a:cs typeface="Times New Roman"/>
              </a:rPr>
              <a:t>	fo</a:t>
            </a:r>
            <a:r>
              <a:rPr sz="2400" spc="5" dirty="0">
                <a:latin typeface="Times New Roman"/>
                <a:cs typeface="Times New Roman"/>
              </a:rPr>
              <a:t>r</a:t>
            </a:r>
            <a:r>
              <a:rPr sz="2400" dirty="0">
                <a:latin typeface="Times New Roman"/>
                <a:cs typeface="Times New Roman"/>
              </a:rPr>
              <a:t>m	a	powerful	</a:t>
            </a:r>
            <a:r>
              <a:rPr sz="2400" spc="-5" dirty="0">
                <a:latin typeface="Times New Roman"/>
                <a:cs typeface="Times New Roman"/>
              </a:rPr>
              <a:t>way</a:t>
            </a:r>
            <a:r>
              <a:rPr sz="2400" dirty="0">
                <a:latin typeface="Times New Roman"/>
                <a:cs typeface="Times New Roman"/>
              </a:rPr>
              <a:t>	of	</a:t>
            </a:r>
            <a:r>
              <a:rPr sz="2400" spc="10" dirty="0">
                <a:latin typeface="Times New Roman"/>
                <a:cs typeface="Times New Roman"/>
              </a:rPr>
              <a:t>e</a:t>
            </a:r>
            <a:r>
              <a:rPr sz="2400" dirty="0">
                <a:latin typeface="Times New Roman"/>
                <a:cs typeface="Times New Roman"/>
              </a:rPr>
              <a:t>ncoding	infor</a:t>
            </a:r>
            <a:r>
              <a:rPr sz="2400" spc="-15" dirty="0">
                <a:latin typeface="Times New Roman"/>
                <a:cs typeface="Times New Roman"/>
              </a:rPr>
              <a:t>m</a:t>
            </a:r>
            <a:r>
              <a:rPr sz="2400" dirty="0">
                <a:latin typeface="Times New Roman"/>
                <a:cs typeface="Times New Roman"/>
              </a:rPr>
              <a:t>a</a:t>
            </a:r>
            <a:r>
              <a:rPr sz="2400" spc="5" dirty="0">
                <a:latin typeface="Times New Roman"/>
                <a:cs typeface="Times New Roman"/>
              </a:rPr>
              <a:t>t</a:t>
            </a:r>
            <a:r>
              <a:rPr sz="2400" dirty="0">
                <a:latin typeface="Times New Roman"/>
                <a:cs typeface="Times New Roman"/>
              </a:rPr>
              <a:t>ion	t</a:t>
            </a:r>
            <a:r>
              <a:rPr sz="2400" spc="-10" dirty="0">
                <a:latin typeface="Times New Roman"/>
                <a:cs typeface="Times New Roman"/>
              </a:rPr>
              <a:t>h</a:t>
            </a:r>
            <a:r>
              <a:rPr sz="2400" dirty="0">
                <a:latin typeface="Times New Roman"/>
                <a:cs typeface="Times New Roman"/>
              </a:rPr>
              <a:t>at	suppor</a:t>
            </a:r>
            <a:r>
              <a:rPr sz="2400" spc="-15" dirty="0">
                <a:latin typeface="Times New Roman"/>
                <a:cs typeface="Times New Roman"/>
              </a:rPr>
              <a:t>t</a:t>
            </a:r>
            <a:r>
              <a:rPr sz="2400" spc="-5" dirty="0">
                <a:latin typeface="Times New Roman"/>
                <a:cs typeface="Times New Roman"/>
              </a:rPr>
              <a:t>s  </a:t>
            </a:r>
            <a:r>
              <a:rPr sz="2400" dirty="0">
                <a:latin typeface="Times New Roman"/>
                <a:cs typeface="Times New Roman"/>
              </a:rPr>
              <a:t>reasoning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730863" y="6533452"/>
            <a:ext cx="234950" cy="220345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z="1000" spc="-5" dirty="0">
                <a:latin typeface="Lucida Sans Unicode"/>
                <a:cs typeface="Lucida Sans Unicode"/>
              </a:rPr>
              <a:t>64</a:t>
            </a:fld>
            <a:endParaRPr sz="10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5790" y="49275"/>
            <a:ext cx="11372850" cy="5986145"/>
          </a:xfrm>
          <a:prstGeom prst="rect">
            <a:avLst/>
          </a:prstGeom>
        </p:spPr>
        <p:txBody>
          <a:bodyPr vert="horz" wrap="square" lIns="0" tIns="1574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40"/>
              </a:spcBef>
            </a:pPr>
            <a:r>
              <a:rPr sz="2400" b="1" spc="-5" dirty="0">
                <a:latin typeface="Times New Roman"/>
                <a:cs typeface="Times New Roman"/>
              </a:rPr>
              <a:t>Knowledge</a:t>
            </a:r>
            <a:r>
              <a:rPr sz="2400" b="1" spc="-10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Representation using </a:t>
            </a:r>
            <a:r>
              <a:rPr sz="2400" b="1" dirty="0">
                <a:latin typeface="Times New Roman"/>
                <a:cs typeface="Times New Roman"/>
              </a:rPr>
              <a:t>Frames</a:t>
            </a:r>
            <a:endParaRPr sz="2400">
              <a:latin typeface="Times New Roman"/>
              <a:cs typeface="Times New Roman"/>
            </a:endParaRPr>
          </a:p>
          <a:p>
            <a:pPr marL="355600" marR="5715" indent="-342900">
              <a:lnSpc>
                <a:spcPts val="4320"/>
              </a:lnSpc>
              <a:spcBef>
                <a:spcPts val="85"/>
              </a:spcBef>
              <a:buFont typeface="Arial MT"/>
              <a:buChar char="•"/>
              <a:tabLst>
                <a:tab pos="354965" algn="l"/>
                <a:tab pos="355600" algn="l"/>
                <a:tab pos="1390015" algn="l"/>
                <a:tab pos="2051685" algn="l"/>
                <a:tab pos="2477135" algn="l"/>
                <a:tab pos="3935729" algn="l"/>
                <a:tab pos="4310380" algn="l"/>
                <a:tab pos="5561965" algn="l"/>
                <a:tab pos="6072505" algn="l"/>
                <a:tab pos="6835775" algn="l"/>
                <a:tab pos="7226300" algn="l"/>
                <a:tab pos="8663305" algn="l"/>
                <a:tab pos="9055100" algn="l"/>
                <a:tab pos="9716770" algn="l"/>
                <a:tab pos="10107930" algn="l"/>
              </a:tabLst>
            </a:pPr>
            <a:r>
              <a:rPr sz="2400" dirty="0">
                <a:latin typeface="Times New Roman"/>
                <a:cs typeface="Times New Roman"/>
              </a:rPr>
              <a:t>Fra</a:t>
            </a:r>
            <a:r>
              <a:rPr sz="2400" spc="-15" dirty="0">
                <a:latin typeface="Times New Roman"/>
                <a:cs typeface="Times New Roman"/>
              </a:rPr>
              <a:t>m</a:t>
            </a:r>
            <a:r>
              <a:rPr sz="2400" spc="-5" dirty="0">
                <a:latin typeface="Times New Roman"/>
                <a:cs typeface="Times New Roman"/>
              </a:rPr>
              <a:t>es</a:t>
            </a:r>
            <a:r>
              <a:rPr sz="2400" dirty="0">
                <a:latin typeface="Times New Roman"/>
                <a:cs typeface="Times New Roman"/>
              </a:rPr>
              <a:t>	</a:t>
            </a:r>
            <a:r>
              <a:rPr sz="2400" spc="-20" dirty="0">
                <a:latin typeface="Times New Roman"/>
                <a:cs typeface="Times New Roman"/>
              </a:rPr>
              <a:t>m</a:t>
            </a:r>
            <a:r>
              <a:rPr sz="2400" dirty="0">
                <a:latin typeface="Times New Roman"/>
                <a:cs typeface="Times New Roman"/>
              </a:rPr>
              <a:t>ay	be	cons</a:t>
            </a:r>
            <a:r>
              <a:rPr sz="2400" spc="5" dirty="0">
                <a:latin typeface="Times New Roman"/>
                <a:cs typeface="Times New Roman"/>
              </a:rPr>
              <a:t>i</a:t>
            </a:r>
            <a:r>
              <a:rPr sz="2400" dirty="0">
                <a:latin typeface="Times New Roman"/>
                <a:cs typeface="Times New Roman"/>
              </a:rPr>
              <a:t>d</a:t>
            </a:r>
            <a:r>
              <a:rPr sz="2400" spc="-10" dirty="0">
                <a:latin typeface="Times New Roman"/>
                <a:cs typeface="Times New Roman"/>
              </a:rPr>
              <a:t>e</a:t>
            </a:r>
            <a:r>
              <a:rPr sz="2400" dirty="0">
                <a:latin typeface="Times New Roman"/>
                <a:cs typeface="Times New Roman"/>
              </a:rPr>
              <a:t>red	</a:t>
            </a:r>
            <a:r>
              <a:rPr sz="2400" spc="5" dirty="0">
                <a:latin typeface="Times New Roman"/>
                <a:cs typeface="Times New Roman"/>
              </a:rPr>
              <a:t>t</a:t>
            </a:r>
            <a:r>
              <a:rPr sz="2400" dirty="0">
                <a:latin typeface="Times New Roman"/>
                <a:cs typeface="Times New Roman"/>
              </a:rPr>
              <a:t>o	rep</a:t>
            </a:r>
            <a:r>
              <a:rPr sz="2400" spc="-15" dirty="0">
                <a:latin typeface="Times New Roman"/>
                <a:cs typeface="Times New Roman"/>
              </a:rPr>
              <a:t>r</a:t>
            </a:r>
            <a:r>
              <a:rPr sz="2400" spc="-10" dirty="0">
                <a:latin typeface="Times New Roman"/>
                <a:cs typeface="Times New Roman"/>
              </a:rPr>
              <a:t>e</a:t>
            </a:r>
            <a:r>
              <a:rPr sz="2400" dirty="0">
                <a:latin typeface="Times New Roman"/>
                <a:cs typeface="Times New Roman"/>
              </a:rPr>
              <a:t>sent	the	</a:t>
            </a:r>
            <a:r>
              <a:rPr sz="2400" spc="-5" dirty="0">
                <a:latin typeface="Times New Roman"/>
                <a:cs typeface="Times New Roman"/>
              </a:rPr>
              <a:t>ways</a:t>
            </a:r>
            <a:r>
              <a:rPr sz="2400" dirty="0">
                <a:latin typeface="Times New Roman"/>
                <a:cs typeface="Times New Roman"/>
              </a:rPr>
              <a:t>	of	o</a:t>
            </a:r>
            <a:r>
              <a:rPr sz="2400" spc="-45" dirty="0">
                <a:latin typeface="Times New Roman"/>
                <a:cs typeface="Times New Roman"/>
              </a:rPr>
              <a:t>r</a:t>
            </a:r>
            <a:r>
              <a:rPr sz="2400" dirty="0">
                <a:latin typeface="Times New Roman"/>
                <a:cs typeface="Times New Roman"/>
              </a:rPr>
              <a:t>ga</a:t>
            </a:r>
            <a:r>
              <a:rPr sz="2400" spc="10" dirty="0">
                <a:latin typeface="Times New Roman"/>
                <a:cs typeface="Times New Roman"/>
              </a:rPr>
              <a:t>n</a:t>
            </a:r>
            <a:r>
              <a:rPr sz="2400" dirty="0">
                <a:latin typeface="Times New Roman"/>
                <a:cs typeface="Times New Roman"/>
              </a:rPr>
              <a:t>izing	</a:t>
            </a:r>
            <a:r>
              <a:rPr sz="2400" spc="-5" dirty="0">
                <a:latin typeface="Times New Roman"/>
                <a:cs typeface="Times New Roman"/>
              </a:rPr>
              <a:t>as</a:t>
            </a:r>
            <a:r>
              <a:rPr sz="2400" dirty="0">
                <a:latin typeface="Times New Roman"/>
                <a:cs typeface="Times New Roman"/>
              </a:rPr>
              <a:t>	</a:t>
            </a:r>
            <a:r>
              <a:rPr sz="2400" spc="-5" dirty="0">
                <a:latin typeface="Times New Roman"/>
                <a:cs typeface="Times New Roman"/>
              </a:rPr>
              <a:t>we</a:t>
            </a:r>
            <a:r>
              <a:rPr sz="2400" spc="-15" dirty="0">
                <a:latin typeface="Times New Roman"/>
                <a:cs typeface="Times New Roman"/>
              </a:rPr>
              <a:t>l</a:t>
            </a:r>
            <a:r>
              <a:rPr sz="2400" dirty="0">
                <a:latin typeface="Times New Roman"/>
                <a:cs typeface="Times New Roman"/>
              </a:rPr>
              <a:t>l	</a:t>
            </a:r>
            <a:r>
              <a:rPr sz="2400" spc="-5" dirty="0">
                <a:latin typeface="Times New Roman"/>
                <a:cs typeface="Times New Roman"/>
              </a:rPr>
              <a:t>as</a:t>
            </a:r>
            <a:r>
              <a:rPr sz="2400" dirty="0">
                <a:latin typeface="Times New Roman"/>
                <a:cs typeface="Times New Roman"/>
              </a:rPr>
              <a:t>	pac</a:t>
            </a:r>
            <a:r>
              <a:rPr sz="2400" spc="-10" dirty="0">
                <a:latin typeface="Times New Roman"/>
                <a:cs typeface="Times New Roman"/>
              </a:rPr>
              <a:t>k</a:t>
            </a:r>
            <a:r>
              <a:rPr sz="2400" dirty="0">
                <a:latin typeface="Times New Roman"/>
                <a:cs typeface="Times New Roman"/>
              </a:rPr>
              <a:t>a</a:t>
            </a:r>
            <a:r>
              <a:rPr sz="2400" spc="-10" dirty="0">
                <a:latin typeface="Times New Roman"/>
                <a:cs typeface="Times New Roman"/>
              </a:rPr>
              <a:t>g</a:t>
            </a:r>
            <a:r>
              <a:rPr sz="2400" dirty="0">
                <a:latin typeface="Times New Roman"/>
                <a:cs typeface="Times New Roman"/>
              </a:rPr>
              <a:t>ing  knowledge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in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 </a:t>
            </a:r>
            <a:r>
              <a:rPr sz="2400" spc="-5" dirty="0">
                <a:latin typeface="Times New Roman"/>
                <a:cs typeface="Times New Roman"/>
              </a:rPr>
              <a:t>more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structured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form</a:t>
            </a:r>
            <a:endParaRPr sz="24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106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Times New Roman"/>
                <a:cs typeface="Times New Roman"/>
              </a:rPr>
              <a:t>Frames</a:t>
            </a:r>
            <a:r>
              <a:rPr sz="2400" spc="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are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slightly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similar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to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concept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 class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object-oriented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paradigm</a:t>
            </a:r>
            <a:endParaRPr sz="24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1445"/>
              </a:spcBef>
              <a:buFont typeface="Arial MT"/>
              <a:buChar char="•"/>
              <a:tabLst>
                <a:tab pos="354965" algn="l"/>
                <a:tab pos="355600" algn="l"/>
                <a:tab pos="1416050" algn="l"/>
                <a:tab pos="2548890" algn="l"/>
                <a:tab pos="2966085" algn="l"/>
                <a:tab pos="4263390" algn="l"/>
                <a:tab pos="4682490" algn="l"/>
                <a:tab pos="5481320" algn="l"/>
                <a:tab pos="6255385" algn="l"/>
                <a:tab pos="6791959" algn="l"/>
                <a:tab pos="8122284" algn="l"/>
                <a:tab pos="8829675" algn="l"/>
                <a:tab pos="10767060" algn="l"/>
              </a:tabLst>
            </a:pPr>
            <a:r>
              <a:rPr sz="2400" dirty="0">
                <a:latin typeface="Times New Roman"/>
                <a:cs typeface="Times New Roman"/>
              </a:rPr>
              <a:t>Fra</a:t>
            </a:r>
            <a:r>
              <a:rPr sz="2400" spc="-15" dirty="0">
                <a:latin typeface="Times New Roman"/>
                <a:cs typeface="Times New Roman"/>
              </a:rPr>
              <a:t>m</a:t>
            </a:r>
            <a:r>
              <a:rPr sz="2400" spc="-5" dirty="0">
                <a:latin typeface="Times New Roman"/>
                <a:cs typeface="Times New Roman"/>
              </a:rPr>
              <a:t>es</a:t>
            </a:r>
            <a:r>
              <a:rPr sz="2400" dirty="0">
                <a:latin typeface="Times New Roman"/>
                <a:cs typeface="Times New Roman"/>
              </a:rPr>
              <a:t>	cons</a:t>
            </a:r>
            <a:r>
              <a:rPr sz="2400" spc="5" dirty="0">
                <a:latin typeface="Times New Roman"/>
                <a:cs typeface="Times New Roman"/>
              </a:rPr>
              <a:t>i</a:t>
            </a:r>
            <a:r>
              <a:rPr sz="2400" spc="-5" dirty="0">
                <a:latin typeface="Times New Roman"/>
                <a:cs typeface="Times New Roman"/>
              </a:rPr>
              <a:t>sts</a:t>
            </a:r>
            <a:r>
              <a:rPr sz="2400" dirty="0">
                <a:latin typeface="Times New Roman"/>
                <a:cs typeface="Times New Roman"/>
              </a:rPr>
              <a:t>	of	</a:t>
            </a:r>
            <a:r>
              <a:rPr sz="2400" spc="-10" dirty="0">
                <a:latin typeface="Times New Roman"/>
                <a:cs typeface="Times New Roman"/>
              </a:rPr>
              <a:t>a</a:t>
            </a:r>
            <a:r>
              <a:rPr sz="2400" dirty="0">
                <a:latin typeface="Times New Roman"/>
                <a:cs typeface="Times New Roman"/>
              </a:rPr>
              <a:t>tt</a:t>
            </a:r>
            <a:r>
              <a:rPr sz="2400" spc="-10" dirty="0">
                <a:latin typeface="Times New Roman"/>
                <a:cs typeface="Times New Roman"/>
              </a:rPr>
              <a:t>r</a:t>
            </a:r>
            <a:r>
              <a:rPr sz="2400" dirty="0">
                <a:latin typeface="Times New Roman"/>
                <a:cs typeface="Times New Roman"/>
              </a:rPr>
              <a:t>ib</a:t>
            </a:r>
            <a:r>
              <a:rPr sz="2400" spc="-10" dirty="0">
                <a:latin typeface="Times New Roman"/>
                <a:cs typeface="Times New Roman"/>
              </a:rPr>
              <a:t>u</a:t>
            </a:r>
            <a:r>
              <a:rPr sz="2400" dirty="0">
                <a:latin typeface="Times New Roman"/>
                <a:cs typeface="Times New Roman"/>
              </a:rPr>
              <a:t>t</a:t>
            </a:r>
            <a:r>
              <a:rPr sz="2400" spc="5" dirty="0">
                <a:latin typeface="Times New Roman"/>
                <a:cs typeface="Times New Roman"/>
              </a:rPr>
              <a:t>e</a:t>
            </a:r>
            <a:r>
              <a:rPr sz="2400" spc="-5" dirty="0">
                <a:latin typeface="Times New Roman"/>
                <a:cs typeface="Times New Roman"/>
              </a:rPr>
              <a:t>s</a:t>
            </a:r>
            <a:r>
              <a:rPr sz="2400" dirty="0">
                <a:latin typeface="Times New Roman"/>
                <a:cs typeface="Times New Roman"/>
              </a:rPr>
              <a:t>	or	</a:t>
            </a:r>
            <a:r>
              <a:rPr sz="2400" spc="-15" dirty="0">
                <a:latin typeface="Times New Roman"/>
                <a:cs typeface="Times New Roman"/>
              </a:rPr>
              <a:t>s</a:t>
            </a:r>
            <a:r>
              <a:rPr sz="2400" dirty="0">
                <a:latin typeface="Times New Roman"/>
                <a:cs typeface="Times New Roman"/>
              </a:rPr>
              <a:t>l</a:t>
            </a:r>
            <a:r>
              <a:rPr sz="2400" spc="-10" dirty="0">
                <a:latin typeface="Times New Roman"/>
                <a:cs typeface="Times New Roman"/>
              </a:rPr>
              <a:t>o</a:t>
            </a:r>
            <a:r>
              <a:rPr sz="2400" spc="-5" dirty="0">
                <a:latin typeface="Times New Roman"/>
                <a:cs typeface="Times New Roman"/>
              </a:rPr>
              <a:t>t</a:t>
            </a:r>
            <a:r>
              <a:rPr sz="2400" dirty="0">
                <a:latin typeface="Times New Roman"/>
                <a:cs typeface="Times New Roman"/>
              </a:rPr>
              <a:t>s.	</a:t>
            </a:r>
            <a:r>
              <a:rPr sz="2400" spc="-5" dirty="0">
                <a:latin typeface="Times New Roman"/>
                <a:cs typeface="Times New Roman"/>
              </a:rPr>
              <a:t>Sl</a:t>
            </a:r>
            <a:r>
              <a:rPr sz="2400" spc="-15" dirty="0">
                <a:latin typeface="Times New Roman"/>
                <a:cs typeface="Times New Roman"/>
              </a:rPr>
              <a:t>o</a:t>
            </a:r>
            <a:r>
              <a:rPr sz="2400" spc="-5" dirty="0">
                <a:latin typeface="Times New Roman"/>
                <a:cs typeface="Times New Roman"/>
              </a:rPr>
              <a:t>ts</a:t>
            </a:r>
            <a:r>
              <a:rPr sz="2400" dirty="0">
                <a:latin typeface="Times New Roman"/>
                <a:cs typeface="Times New Roman"/>
              </a:rPr>
              <a:t>	</a:t>
            </a:r>
            <a:r>
              <a:rPr sz="2400" spc="-10" dirty="0">
                <a:latin typeface="Times New Roman"/>
                <a:cs typeface="Times New Roman"/>
              </a:rPr>
              <a:t>a</a:t>
            </a:r>
            <a:r>
              <a:rPr sz="2400" dirty="0">
                <a:latin typeface="Times New Roman"/>
                <a:cs typeface="Times New Roman"/>
              </a:rPr>
              <a:t>re	</a:t>
            </a:r>
            <a:r>
              <a:rPr sz="2400" spc="-5" dirty="0">
                <a:latin typeface="Times New Roman"/>
                <a:cs typeface="Times New Roman"/>
              </a:rPr>
              <a:t>de</a:t>
            </a:r>
            <a:r>
              <a:rPr sz="2400" spc="-15" dirty="0">
                <a:latin typeface="Times New Roman"/>
                <a:cs typeface="Times New Roman"/>
              </a:rPr>
              <a:t>s</a:t>
            </a:r>
            <a:r>
              <a:rPr sz="2400" dirty="0">
                <a:latin typeface="Times New Roman"/>
                <a:cs typeface="Times New Roman"/>
              </a:rPr>
              <a:t>crib</a:t>
            </a:r>
            <a:r>
              <a:rPr sz="2400" spc="-10" dirty="0">
                <a:latin typeface="Times New Roman"/>
                <a:cs typeface="Times New Roman"/>
              </a:rPr>
              <a:t>e</a:t>
            </a:r>
            <a:r>
              <a:rPr sz="2400" dirty="0">
                <a:latin typeface="Times New Roman"/>
                <a:cs typeface="Times New Roman"/>
              </a:rPr>
              <a:t>d	with	</a:t>
            </a:r>
            <a:r>
              <a:rPr sz="2400" spc="-10" dirty="0">
                <a:latin typeface="Times New Roman"/>
                <a:cs typeface="Times New Roman"/>
              </a:rPr>
              <a:t>a</a:t>
            </a:r>
            <a:r>
              <a:rPr sz="2400" dirty="0">
                <a:latin typeface="Times New Roman"/>
                <a:cs typeface="Times New Roman"/>
              </a:rPr>
              <a:t>tt</a:t>
            </a:r>
            <a:r>
              <a:rPr sz="2400" spc="-10" dirty="0">
                <a:latin typeface="Times New Roman"/>
                <a:cs typeface="Times New Roman"/>
              </a:rPr>
              <a:t>r</a:t>
            </a:r>
            <a:r>
              <a:rPr sz="2400" dirty="0">
                <a:latin typeface="Times New Roman"/>
                <a:cs typeface="Times New Roman"/>
              </a:rPr>
              <a:t>i</a:t>
            </a:r>
            <a:r>
              <a:rPr sz="2400" spc="-10" dirty="0">
                <a:latin typeface="Times New Roman"/>
                <a:cs typeface="Times New Roman"/>
              </a:rPr>
              <a:t>b</a:t>
            </a:r>
            <a:r>
              <a:rPr sz="2400" dirty="0">
                <a:latin typeface="Times New Roman"/>
                <a:cs typeface="Times New Roman"/>
              </a:rPr>
              <a:t>ut</a:t>
            </a:r>
            <a:r>
              <a:rPr sz="2400" spc="-5" dirty="0">
                <a:latin typeface="Times New Roman"/>
                <a:cs typeface="Times New Roman"/>
              </a:rPr>
              <a:t>e</a:t>
            </a:r>
            <a:r>
              <a:rPr sz="2400" dirty="0">
                <a:latin typeface="Times New Roman"/>
                <a:cs typeface="Times New Roman"/>
              </a:rPr>
              <a:t>-v</a:t>
            </a:r>
            <a:r>
              <a:rPr sz="2400" spc="-10" dirty="0">
                <a:latin typeface="Times New Roman"/>
                <a:cs typeface="Times New Roman"/>
              </a:rPr>
              <a:t>a</a:t>
            </a:r>
            <a:r>
              <a:rPr sz="2400" dirty="0">
                <a:latin typeface="Times New Roman"/>
                <a:cs typeface="Times New Roman"/>
              </a:rPr>
              <a:t>lue	pairs</a:t>
            </a:r>
            <a:endParaRPr sz="2400">
              <a:latin typeface="Times New Roman"/>
              <a:cs typeface="Times New Roman"/>
            </a:endParaRPr>
          </a:p>
          <a:p>
            <a:pPr marL="355600" algn="just">
              <a:lnSpc>
                <a:spcPct val="100000"/>
              </a:lnSpc>
              <a:spcBef>
                <a:spcPts val="1440"/>
              </a:spcBef>
            </a:pPr>
            <a:r>
              <a:rPr sz="2400" spc="-5" dirty="0">
                <a:latin typeface="Times New Roman"/>
                <a:cs typeface="Times New Roman"/>
              </a:rPr>
              <a:t>&lt;slot_name,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value&gt;</a:t>
            </a:r>
            <a:endParaRPr sz="2400">
              <a:latin typeface="Times New Roman"/>
              <a:cs typeface="Times New Roman"/>
            </a:endParaRPr>
          </a:p>
          <a:p>
            <a:pPr marL="355600" marR="5080" indent="-342900" algn="just">
              <a:lnSpc>
                <a:spcPct val="150000"/>
              </a:lnSpc>
              <a:buFont typeface="Arial MT"/>
              <a:buChar char="•"/>
              <a:tabLst>
                <a:tab pos="355600" algn="l"/>
              </a:tabLst>
            </a:pPr>
            <a:r>
              <a:rPr sz="2400" spc="-5" dirty="0">
                <a:latin typeface="Times New Roman"/>
                <a:cs typeface="Times New Roman"/>
              </a:rPr>
              <a:t>Slots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are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generally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complex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structures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that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have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facets</a:t>
            </a:r>
            <a:r>
              <a:rPr sz="2400" dirty="0">
                <a:latin typeface="Times New Roman"/>
                <a:cs typeface="Times New Roman"/>
              </a:rPr>
              <a:t> (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or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fillers)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describing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their 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properties. </a:t>
            </a:r>
            <a:r>
              <a:rPr sz="2400" spc="-55" dirty="0">
                <a:latin typeface="Times New Roman"/>
                <a:cs typeface="Times New Roman"/>
              </a:rPr>
              <a:t>Value </a:t>
            </a:r>
            <a:r>
              <a:rPr sz="2400" dirty="0">
                <a:latin typeface="Times New Roman"/>
                <a:cs typeface="Times New Roman"/>
              </a:rPr>
              <a:t>of a </a:t>
            </a:r>
            <a:r>
              <a:rPr sz="2400" spc="-10" dirty="0">
                <a:latin typeface="Times New Roman"/>
                <a:cs typeface="Times New Roman"/>
              </a:rPr>
              <a:t>slot </a:t>
            </a:r>
            <a:r>
              <a:rPr sz="2400" spc="-5" dirty="0">
                <a:latin typeface="Times New Roman"/>
                <a:cs typeface="Times New Roman"/>
              </a:rPr>
              <a:t>maybe </a:t>
            </a:r>
            <a:r>
              <a:rPr sz="2400" dirty="0">
                <a:latin typeface="Times New Roman"/>
                <a:cs typeface="Times New Roman"/>
              </a:rPr>
              <a:t>a </a:t>
            </a:r>
            <a:r>
              <a:rPr sz="2400" spc="-5" dirty="0">
                <a:latin typeface="Times New Roman"/>
                <a:cs typeface="Times New Roman"/>
              </a:rPr>
              <a:t>primitive, such as </a:t>
            </a:r>
            <a:r>
              <a:rPr sz="2400" dirty="0">
                <a:latin typeface="Times New Roman"/>
                <a:cs typeface="Times New Roman"/>
              </a:rPr>
              <a:t>a </a:t>
            </a:r>
            <a:r>
              <a:rPr sz="2400" spc="-5" dirty="0">
                <a:latin typeface="Times New Roman"/>
                <a:cs typeface="Times New Roman"/>
              </a:rPr>
              <a:t>text </a:t>
            </a:r>
            <a:r>
              <a:rPr sz="2400" dirty="0">
                <a:latin typeface="Times New Roman"/>
                <a:cs typeface="Times New Roman"/>
              </a:rPr>
              <a:t>string, </a:t>
            </a:r>
            <a:r>
              <a:rPr sz="2400" spc="-5" dirty="0">
                <a:latin typeface="Times New Roman"/>
                <a:cs typeface="Times New Roman"/>
              </a:rPr>
              <a:t>constant </a:t>
            </a:r>
            <a:r>
              <a:rPr sz="2400" spc="-10" dirty="0">
                <a:latin typeface="Times New Roman"/>
                <a:cs typeface="Times New Roman"/>
              </a:rPr>
              <a:t>or </a:t>
            </a:r>
            <a:r>
              <a:rPr sz="2400" dirty="0">
                <a:latin typeface="Times New Roman"/>
                <a:cs typeface="Times New Roman"/>
              </a:rPr>
              <a:t>an </a:t>
            </a:r>
            <a:r>
              <a:rPr sz="2400" spc="-15" dirty="0">
                <a:latin typeface="Times New Roman"/>
                <a:cs typeface="Times New Roman"/>
              </a:rPr>
              <a:t>integer, 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or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it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may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be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another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frame</a:t>
            </a:r>
            <a:endParaRPr sz="2400">
              <a:latin typeface="Times New Roman"/>
              <a:cs typeface="Times New Roman"/>
            </a:endParaRPr>
          </a:p>
          <a:p>
            <a:pPr marL="355600" indent="-342900" algn="just">
              <a:lnSpc>
                <a:spcPct val="100000"/>
              </a:lnSpc>
              <a:spcBef>
                <a:spcPts val="1440"/>
              </a:spcBef>
              <a:buFont typeface="Arial MT"/>
              <a:buChar char="•"/>
              <a:tabLst>
                <a:tab pos="355600" algn="l"/>
              </a:tabLst>
            </a:pPr>
            <a:r>
              <a:rPr sz="2400" dirty="0">
                <a:latin typeface="Times New Roman"/>
                <a:cs typeface="Times New Roman"/>
              </a:rPr>
              <a:t>Slots</a:t>
            </a:r>
            <a:r>
              <a:rPr sz="2400" spc="-10" dirty="0">
                <a:latin typeface="Times New Roman"/>
                <a:cs typeface="Times New Roman"/>
              </a:rPr>
              <a:t> may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contain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value,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refer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to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other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frames(</a:t>
            </a:r>
            <a:r>
              <a:rPr sz="2400" spc="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relations)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or</a:t>
            </a:r>
            <a:r>
              <a:rPr sz="2400" dirty="0">
                <a:latin typeface="Times New Roman"/>
                <a:cs typeface="Times New Roman"/>
              </a:rPr>
              <a:t> contain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methods</a:t>
            </a:r>
            <a:endParaRPr sz="2400">
              <a:latin typeface="Times New Roman"/>
              <a:cs typeface="Times New Roman"/>
            </a:endParaRPr>
          </a:p>
          <a:p>
            <a:pPr marL="355600" indent="-342900" algn="just">
              <a:lnSpc>
                <a:spcPct val="100000"/>
              </a:lnSpc>
              <a:spcBef>
                <a:spcPts val="1440"/>
              </a:spcBef>
              <a:buFont typeface="Arial MT"/>
              <a:buChar char="•"/>
              <a:tabLst>
                <a:tab pos="355600" algn="l"/>
              </a:tabLst>
            </a:pPr>
            <a:r>
              <a:rPr sz="2400" spc="-5" dirty="0">
                <a:latin typeface="Times New Roman"/>
                <a:cs typeface="Times New Roman"/>
              </a:rPr>
              <a:t>Frames</a:t>
            </a:r>
            <a:r>
              <a:rPr sz="2400" spc="1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may</a:t>
            </a:r>
            <a:r>
              <a:rPr sz="2400" dirty="0">
                <a:latin typeface="Times New Roman"/>
                <a:cs typeface="Times New Roman"/>
              </a:rPr>
              <a:t> contain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triggers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for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checking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consistency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or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obtaining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updates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 other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slots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730863" y="6533452"/>
            <a:ext cx="234950" cy="220345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z="1000" spc="-5" dirty="0">
                <a:latin typeface="Lucida Sans Unicode"/>
                <a:cs typeface="Lucida Sans Unicode"/>
              </a:rPr>
              <a:t>65</a:t>
            </a:fld>
            <a:endParaRPr sz="10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948AE03-2770-1A34-37AA-4DAFAD4BD0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528" y="1"/>
            <a:ext cx="5638800" cy="3429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5134AA5-2298-3291-2445-C4F1EDB8E8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4673" y="0"/>
            <a:ext cx="5457825" cy="3429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3940ECC-BBF2-7073-99A9-5A370B0F95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304" y="3429000"/>
            <a:ext cx="5534025" cy="3429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51ABD0B-2CBB-4C6F-548E-47B9CCFEAB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4673" y="3429000"/>
            <a:ext cx="508635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68188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C2B3F16-DF2A-5DED-0D5E-EE91F46B11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381000"/>
            <a:ext cx="5581650" cy="37147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66A7287-BFC1-5AB9-7AD7-4E6B867893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5284" y="533400"/>
            <a:ext cx="5524500" cy="261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48916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6108" y="510032"/>
            <a:ext cx="53619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Knowledge</a:t>
            </a:r>
            <a:r>
              <a:rPr spc="-10" dirty="0"/>
              <a:t> </a:t>
            </a:r>
            <a:r>
              <a:rPr spc="-5" dirty="0"/>
              <a:t>Representation</a:t>
            </a:r>
            <a:r>
              <a:rPr spc="-10" dirty="0"/>
              <a:t> </a:t>
            </a:r>
            <a:r>
              <a:rPr spc="-5" dirty="0"/>
              <a:t>using </a:t>
            </a:r>
            <a:r>
              <a:rPr dirty="0"/>
              <a:t>Frames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730863" y="6533452"/>
            <a:ext cx="234950" cy="220345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z="1000" spc="-5" dirty="0">
                <a:latin typeface="Lucida Sans Unicode"/>
                <a:cs typeface="Lucida Sans Unicode"/>
              </a:rPr>
              <a:t>68</a:t>
            </a:fld>
            <a:endParaRPr sz="1000">
              <a:latin typeface="Lucida Sans Unicode"/>
              <a:cs typeface="Lucida Sans Unicode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1971167" y="1083436"/>
          <a:ext cx="8128000" cy="502918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12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marL="1463040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2400" spc="-5" dirty="0">
                          <a:latin typeface="Times New Roman"/>
                          <a:cs typeface="Times New Roman"/>
                        </a:rPr>
                        <a:t>frame</a:t>
                      </a:r>
                      <a:r>
                        <a:rPr sz="2400" spc="-3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400" spc="-5" dirty="0">
                          <a:latin typeface="Times New Roman"/>
                          <a:cs typeface="Times New Roman"/>
                        </a:rPr>
                        <a:t>name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1463040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2400" dirty="0">
                          <a:latin typeface="Times New Roman"/>
                          <a:cs typeface="Times New Roman"/>
                        </a:rPr>
                        <a:t>slot-filler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1463040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2400" dirty="0">
                          <a:latin typeface="Times New Roman"/>
                          <a:cs typeface="Times New Roman"/>
                        </a:rPr>
                        <a:t>default</a:t>
                      </a:r>
                      <a:r>
                        <a:rPr sz="2400" spc="-4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400" spc="-5" dirty="0">
                          <a:latin typeface="Times New Roman"/>
                          <a:cs typeface="Times New Roman"/>
                        </a:rPr>
                        <a:t>values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1463040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2400" dirty="0">
                          <a:latin typeface="Times New Roman"/>
                          <a:cs typeface="Times New Roman"/>
                        </a:rPr>
                        <a:t>constraints</a:t>
                      </a:r>
                      <a:r>
                        <a:rPr sz="2400" spc="-4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400" dirty="0">
                          <a:latin typeface="Times New Roman"/>
                          <a:cs typeface="Times New Roman"/>
                        </a:rPr>
                        <a:t>on</a:t>
                      </a:r>
                      <a:r>
                        <a:rPr sz="2400" spc="-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400" dirty="0">
                          <a:latin typeface="Times New Roman"/>
                          <a:cs typeface="Times New Roman"/>
                        </a:rPr>
                        <a:t>values</a:t>
                      </a:r>
                      <a:r>
                        <a:rPr sz="2400" spc="-3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400" dirty="0">
                          <a:latin typeface="Times New Roman"/>
                          <a:cs typeface="Times New Roman"/>
                        </a:rPr>
                        <a:t>within</a:t>
                      </a:r>
                      <a:r>
                        <a:rPr sz="2400" spc="-3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400" dirty="0">
                          <a:latin typeface="Times New Roman"/>
                          <a:cs typeface="Times New Roman"/>
                        </a:rPr>
                        <a:t>the</a:t>
                      </a:r>
                      <a:r>
                        <a:rPr sz="240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400" dirty="0">
                          <a:latin typeface="Times New Roman"/>
                          <a:cs typeface="Times New Roman"/>
                        </a:rPr>
                        <a:t>slots</a:t>
                      </a:r>
                      <a:r>
                        <a:rPr sz="2400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400" dirty="0">
                          <a:latin typeface="Times New Roman"/>
                          <a:cs typeface="Times New Roman"/>
                        </a:rPr>
                        <a:t>of</a:t>
                      </a:r>
                      <a:r>
                        <a:rPr sz="2400" spc="-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400" dirty="0"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sz="240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400" spc="-5" dirty="0">
                          <a:latin typeface="Times New Roman"/>
                          <a:cs typeface="Times New Roman"/>
                        </a:rPr>
                        <a:t>frame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1463040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2400" dirty="0">
                          <a:latin typeface="Times New Roman"/>
                          <a:cs typeface="Times New Roman"/>
                        </a:rPr>
                        <a:t>pointers</a:t>
                      </a:r>
                      <a:r>
                        <a:rPr sz="2400" spc="-4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400" dirty="0">
                          <a:latin typeface="Times New Roman"/>
                          <a:cs typeface="Times New Roman"/>
                        </a:rPr>
                        <a:t>(links)</a:t>
                      </a:r>
                      <a:r>
                        <a:rPr sz="2400" spc="-3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400" dirty="0">
                          <a:latin typeface="Times New Roman"/>
                          <a:cs typeface="Times New Roman"/>
                        </a:rPr>
                        <a:t>to</a:t>
                      </a:r>
                      <a:r>
                        <a:rPr sz="2400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400" dirty="0">
                          <a:latin typeface="Times New Roman"/>
                          <a:cs typeface="Times New Roman"/>
                        </a:rPr>
                        <a:t>other</a:t>
                      </a:r>
                      <a:r>
                        <a:rPr sz="2400" spc="-3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400" spc="-5" dirty="0">
                          <a:latin typeface="Times New Roman"/>
                          <a:cs typeface="Times New Roman"/>
                        </a:rPr>
                        <a:t>frames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1463040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2400" dirty="0">
                          <a:latin typeface="Times New Roman"/>
                          <a:cs typeface="Times New Roman"/>
                        </a:rPr>
                        <a:t>ako</a:t>
                      </a:r>
                      <a:r>
                        <a:rPr sz="2400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400" dirty="0">
                          <a:latin typeface="Times New Roman"/>
                          <a:cs typeface="Times New Roman"/>
                        </a:rPr>
                        <a:t>(a-kind-of</a:t>
                      </a:r>
                      <a:r>
                        <a:rPr sz="2400" spc="-5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400" dirty="0">
                          <a:latin typeface="Times New Roman"/>
                          <a:cs typeface="Times New Roman"/>
                        </a:rPr>
                        <a:t>or</a:t>
                      </a:r>
                      <a:r>
                        <a:rPr sz="240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400" dirty="0">
                          <a:latin typeface="Times New Roman"/>
                          <a:cs typeface="Times New Roman"/>
                        </a:rPr>
                        <a:t>subclass)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1463040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2400" spc="-5" dirty="0">
                          <a:latin typeface="Times New Roman"/>
                          <a:cs typeface="Times New Roman"/>
                        </a:rPr>
                        <a:t>inst</a:t>
                      </a:r>
                      <a:r>
                        <a:rPr sz="2400" spc="-3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400" dirty="0">
                          <a:latin typeface="Times New Roman"/>
                          <a:cs typeface="Times New Roman"/>
                        </a:rPr>
                        <a:t>(instance)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361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1463040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2400" spc="-5" dirty="0">
                          <a:latin typeface="Times New Roman"/>
                          <a:cs typeface="Times New Roman"/>
                        </a:rPr>
                        <a:t>instantiation</a:t>
                      </a:r>
                      <a:r>
                        <a:rPr sz="2400" spc="-6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400" dirty="0">
                          <a:latin typeface="Times New Roman"/>
                          <a:cs typeface="Times New Roman"/>
                        </a:rPr>
                        <a:t>procedure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361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1463040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2400" dirty="0">
                          <a:latin typeface="Times New Roman"/>
                          <a:cs typeface="Times New Roman"/>
                        </a:rPr>
                        <a:t>inheritance</a:t>
                      </a:r>
                      <a:r>
                        <a:rPr sz="2400" spc="-8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400" dirty="0">
                          <a:latin typeface="Times New Roman"/>
                          <a:cs typeface="Times New Roman"/>
                        </a:rPr>
                        <a:t>procedure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361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7187">
                <a:tc>
                  <a:txBody>
                    <a:bodyPr/>
                    <a:lstStyle/>
                    <a:p>
                      <a:pPr marL="1463040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2400" dirty="0">
                          <a:latin typeface="Times New Roman"/>
                          <a:cs typeface="Times New Roman"/>
                        </a:rPr>
                        <a:t>default</a:t>
                      </a:r>
                      <a:r>
                        <a:rPr sz="2400" spc="-5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400" dirty="0">
                          <a:latin typeface="Times New Roman"/>
                          <a:cs typeface="Times New Roman"/>
                        </a:rPr>
                        <a:t>inference</a:t>
                      </a:r>
                      <a:r>
                        <a:rPr sz="2400" spc="-4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400" dirty="0">
                          <a:latin typeface="Times New Roman"/>
                          <a:cs typeface="Times New Roman"/>
                        </a:rPr>
                        <a:t>procedure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361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1463040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2400" dirty="0">
                          <a:latin typeface="Times New Roman"/>
                          <a:cs typeface="Times New Roman"/>
                        </a:rPr>
                        <a:t>triggers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361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4890896" y="6207048"/>
            <a:ext cx="2771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0" dirty="0">
                <a:latin typeface="Times New Roman"/>
                <a:cs typeface="Times New Roman"/>
              </a:rPr>
              <a:t>Structure</a:t>
            </a:r>
            <a:r>
              <a:rPr sz="2400" b="1" spc="-3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of</a:t>
            </a:r>
            <a:r>
              <a:rPr sz="2400" b="1" spc="-1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a</a:t>
            </a:r>
            <a:r>
              <a:rPr sz="2400" b="1" spc="-1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Frame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56108" y="510032"/>
            <a:ext cx="10486390" cy="21856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Times New Roman"/>
                <a:cs typeface="Times New Roman"/>
              </a:rPr>
              <a:t>Knowledge</a:t>
            </a:r>
            <a:r>
              <a:rPr sz="2400" b="1" spc="-10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Representation using </a:t>
            </a:r>
            <a:r>
              <a:rPr sz="2400" b="1" dirty="0">
                <a:latin typeface="Times New Roman"/>
                <a:cs typeface="Times New Roman"/>
              </a:rPr>
              <a:t>Frames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250">
              <a:latin typeface="Times New Roman"/>
              <a:cs typeface="Times New Roman"/>
            </a:endParaRPr>
          </a:p>
          <a:p>
            <a:pPr marL="480695" indent="-343535">
              <a:lnSpc>
                <a:spcPct val="100000"/>
              </a:lnSpc>
              <a:buFont typeface="Arial MT"/>
              <a:buChar char="•"/>
              <a:tabLst>
                <a:tab pos="480695" algn="l"/>
                <a:tab pos="481330" algn="l"/>
              </a:tabLst>
            </a:pPr>
            <a:r>
              <a:rPr sz="2400" spc="-5" dirty="0">
                <a:latin typeface="Times New Roman"/>
                <a:cs typeface="Times New Roman"/>
              </a:rPr>
              <a:t>A</a:t>
            </a:r>
            <a:r>
              <a:rPr sz="2400" spc="-13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frame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may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contain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as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many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&lt;slots-filler&gt;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pairs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as </a:t>
            </a:r>
            <a:r>
              <a:rPr sz="2400" dirty="0">
                <a:latin typeface="Times New Roman"/>
                <a:cs typeface="Times New Roman"/>
              </a:rPr>
              <a:t>required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to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describe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object</a:t>
            </a:r>
            <a:endParaRPr sz="2400">
              <a:latin typeface="Times New Roman"/>
              <a:cs typeface="Times New Roman"/>
            </a:endParaRPr>
          </a:p>
          <a:p>
            <a:pPr marL="480695" indent="-343535">
              <a:lnSpc>
                <a:spcPct val="100000"/>
              </a:lnSpc>
              <a:spcBef>
                <a:spcPts val="1445"/>
              </a:spcBef>
              <a:buFont typeface="Arial MT"/>
              <a:buChar char="•"/>
              <a:tabLst>
                <a:tab pos="480695" algn="l"/>
                <a:tab pos="481330" algn="l"/>
              </a:tabLst>
            </a:pPr>
            <a:r>
              <a:rPr sz="2400" dirty="0">
                <a:latin typeface="Times New Roman"/>
                <a:cs typeface="Times New Roman"/>
              </a:rPr>
              <a:t>Fillers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are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also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known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as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Facets</a:t>
            </a:r>
            <a:endParaRPr sz="2400">
              <a:latin typeface="Times New Roman"/>
              <a:cs typeface="Times New Roman"/>
            </a:endParaRPr>
          </a:p>
          <a:p>
            <a:pPr marL="480695" indent="-343535">
              <a:lnSpc>
                <a:spcPct val="100000"/>
              </a:lnSpc>
              <a:spcBef>
                <a:spcPts val="1440"/>
              </a:spcBef>
              <a:buFont typeface="Arial MT"/>
              <a:buChar char="•"/>
              <a:tabLst>
                <a:tab pos="480695" algn="l"/>
                <a:tab pos="481330" algn="l"/>
              </a:tabLst>
            </a:pPr>
            <a:r>
              <a:rPr sz="2400" dirty="0">
                <a:latin typeface="Times New Roman"/>
                <a:cs typeface="Times New Roman"/>
              </a:rPr>
              <a:t>Each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slot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may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contain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one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or</a:t>
            </a:r>
            <a:r>
              <a:rPr sz="2400" spc="-5" dirty="0">
                <a:latin typeface="Times New Roman"/>
                <a:cs typeface="Times New Roman"/>
              </a:rPr>
              <a:t> more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facets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or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fillers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from the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list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given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below: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756263" y="6533452"/>
            <a:ext cx="184150" cy="220345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z="1000" spc="-15" dirty="0">
                <a:latin typeface="Lucida Sans Unicode"/>
                <a:cs typeface="Lucida Sans Unicode"/>
              </a:rPr>
              <a:t>62</a:t>
            </a:r>
            <a:endParaRPr sz="1000">
              <a:latin typeface="Lucida Sans Unicode"/>
              <a:cs typeface="Lucida Sans Unicode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363766" y="3173476"/>
          <a:ext cx="11539220" cy="274321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310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8082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2400" b="1" dirty="0">
                          <a:latin typeface="Times New Roman"/>
                          <a:cs typeface="Times New Roman"/>
                        </a:rPr>
                        <a:t>Facet</a:t>
                      </a:r>
                      <a:r>
                        <a:rPr sz="2400" b="1" spc="-5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400" b="1" dirty="0">
                          <a:latin typeface="Times New Roman"/>
                          <a:cs typeface="Times New Roman"/>
                        </a:rPr>
                        <a:t>Name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2400" b="1" dirty="0">
                          <a:latin typeface="Times New Roman"/>
                          <a:cs typeface="Times New Roman"/>
                        </a:rPr>
                        <a:t>Description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2400" dirty="0">
                          <a:latin typeface="Times New Roman"/>
                          <a:cs typeface="Times New Roman"/>
                        </a:rPr>
                        <a:t>value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3619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2400" dirty="0">
                          <a:latin typeface="Times New Roman"/>
                          <a:cs typeface="Times New Roman"/>
                        </a:rPr>
                        <a:t>value</a:t>
                      </a:r>
                      <a:r>
                        <a:rPr sz="2400" spc="-4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400" dirty="0">
                          <a:latin typeface="Times New Roman"/>
                          <a:cs typeface="Times New Roman"/>
                        </a:rPr>
                        <a:t>of</a:t>
                      </a:r>
                      <a:r>
                        <a:rPr sz="240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400" dirty="0">
                          <a:latin typeface="Times New Roman"/>
                          <a:cs typeface="Times New Roman"/>
                        </a:rPr>
                        <a:t>the</a:t>
                      </a:r>
                      <a:r>
                        <a:rPr sz="2400" spc="-3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400" spc="-5" dirty="0">
                          <a:latin typeface="Times New Roman"/>
                          <a:cs typeface="Times New Roman"/>
                        </a:rPr>
                        <a:t>slot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3619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2400" dirty="0">
                          <a:latin typeface="Times New Roman"/>
                          <a:cs typeface="Times New Roman"/>
                        </a:rPr>
                        <a:t>default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3619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2400" dirty="0">
                          <a:latin typeface="Times New Roman"/>
                          <a:cs typeface="Times New Roman"/>
                        </a:rPr>
                        <a:t>default</a:t>
                      </a:r>
                      <a:r>
                        <a:rPr sz="2400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400" dirty="0">
                          <a:latin typeface="Times New Roman"/>
                          <a:cs typeface="Times New Roman"/>
                        </a:rPr>
                        <a:t>value</a:t>
                      </a:r>
                      <a:r>
                        <a:rPr sz="2400" spc="-3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400" dirty="0">
                          <a:latin typeface="Times New Roman"/>
                          <a:cs typeface="Times New Roman"/>
                        </a:rPr>
                        <a:t>of</a:t>
                      </a:r>
                      <a:r>
                        <a:rPr sz="2400" spc="-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400" dirty="0">
                          <a:latin typeface="Times New Roman"/>
                          <a:cs typeface="Times New Roman"/>
                        </a:rPr>
                        <a:t>the</a:t>
                      </a:r>
                      <a:r>
                        <a:rPr sz="240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400" spc="-5" dirty="0">
                          <a:latin typeface="Times New Roman"/>
                          <a:cs typeface="Times New Roman"/>
                        </a:rPr>
                        <a:t>slot</a:t>
                      </a:r>
                      <a:r>
                        <a:rPr sz="240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400" dirty="0">
                          <a:latin typeface="Times New Roman"/>
                          <a:cs typeface="Times New Roman"/>
                        </a:rPr>
                        <a:t>and</a:t>
                      </a:r>
                      <a:r>
                        <a:rPr sz="2400" spc="-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400" dirty="0">
                          <a:latin typeface="Times New Roman"/>
                          <a:cs typeface="Times New Roman"/>
                        </a:rPr>
                        <a:t>it</a:t>
                      </a:r>
                      <a:r>
                        <a:rPr sz="240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400" spc="-10" dirty="0">
                          <a:latin typeface="Times New Roman"/>
                          <a:cs typeface="Times New Roman"/>
                        </a:rPr>
                        <a:t>may</a:t>
                      </a:r>
                      <a:r>
                        <a:rPr sz="2400" spc="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400" dirty="0">
                          <a:latin typeface="Times New Roman"/>
                          <a:cs typeface="Times New Roman"/>
                        </a:rPr>
                        <a:t>be</a:t>
                      </a:r>
                      <a:r>
                        <a:rPr sz="2400" spc="-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400" dirty="0">
                          <a:latin typeface="Times New Roman"/>
                          <a:cs typeface="Times New Roman"/>
                        </a:rPr>
                        <a:t>redefined</a:t>
                      </a:r>
                      <a:r>
                        <a:rPr sz="2400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400" dirty="0">
                          <a:latin typeface="Times New Roman"/>
                          <a:cs typeface="Times New Roman"/>
                        </a:rPr>
                        <a:t>by</a:t>
                      </a:r>
                      <a:r>
                        <a:rPr sz="2400" spc="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400" dirty="0">
                          <a:latin typeface="Times New Roman"/>
                          <a:cs typeface="Times New Roman"/>
                        </a:rPr>
                        <a:t>lower</a:t>
                      </a:r>
                      <a:r>
                        <a:rPr sz="240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400" dirty="0">
                          <a:latin typeface="Times New Roman"/>
                          <a:cs typeface="Times New Roman"/>
                        </a:rPr>
                        <a:t>classes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3619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2400" dirty="0">
                          <a:latin typeface="Times New Roman"/>
                          <a:cs typeface="Times New Roman"/>
                        </a:rPr>
                        <a:t>range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3619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2400" dirty="0">
                          <a:latin typeface="Times New Roman"/>
                          <a:cs typeface="Times New Roman"/>
                        </a:rPr>
                        <a:t>the</a:t>
                      </a:r>
                      <a:r>
                        <a:rPr sz="240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400" dirty="0">
                          <a:latin typeface="Times New Roman"/>
                          <a:cs typeface="Times New Roman"/>
                        </a:rPr>
                        <a:t>range</a:t>
                      </a:r>
                      <a:r>
                        <a:rPr sz="2400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400" dirty="0">
                          <a:latin typeface="Times New Roman"/>
                          <a:cs typeface="Times New Roman"/>
                        </a:rPr>
                        <a:t>of integer</a:t>
                      </a:r>
                      <a:r>
                        <a:rPr sz="2400" spc="-3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400" dirty="0">
                          <a:latin typeface="Times New Roman"/>
                          <a:cs typeface="Times New Roman"/>
                        </a:rPr>
                        <a:t>or </a:t>
                      </a:r>
                      <a:r>
                        <a:rPr sz="2400" spc="-5" dirty="0">
                          <a:latin typeface="Times New Roman"/>
                          <a:cs typeface="Times New Roman"/>
                        </a:rPr>
                        <a:t>enumerated</a:t>
                      </a:r>
                      <a:r>
                        <a:rPr sz="2400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400" spc="-5" dirty="0">
                          <a:latin typeface="Times New Roman"/>
                          <a:cs typeface="Times New Roman"/>
                        </a:rPr>
                        <a:t>values</a:t>
                      </a:r>
                      <a:r>
                        <a:rPr sz="2400" dirty="0">
                          <a:latin typeface="Times New Roman"/>
                          <a:cs typeface="Times New Roman"/>
                        </a:rPr>
                        <a:t> that</a:t>
                      </a:r>
                      <a:r>
                        <a:rPr sz="240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400" dirty="0"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sz="2400" spc="-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400" spc="-5" dirty="0">
                          <a:latin typeface="Times New Roman"/>
                          <a:cs typeface="Times New Roman"/>
                        </a:rPr>
                        <a:t>slot </a:t>
                      </a:r>
                      <a:r>
                        <a:rPr sz="2400" dirty="0">
                          <a:latin typeface="Times New Roman"/>
                          <a:cs typeface="Times New Roman"/>
                        </a:rPr>
                        <a:t>can have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3619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2400" spc="-5" dirty="0">
                          <a:latin typeface="Times New Roman"/>
                          <a:cs typeface="Times New Roman"/>
                        </a:rPr>
                        <a:t>demons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361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2400" dirty="0">
                          <a:latin typeface="Times New Roman"/>
                          <a:cs typeface="Times New Roman"/>
                        </a:rPr>
                        <a:t>procedural</a:t>
                      </a:r>
                      <a:r>
                        <a:rPr sz="2400" spc="-4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400" spc="-5" dirty="0">
                          <a:latin typeface="Times New Roman"/>
                          <a:cs typeface="Times New Roman"/>
                        </a:rPr>
                        <a:t>attachments</a:t>
                      </a:r>
                      <a:r>
                        <a:rPr sz="2400" spc="-3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400" dirty="0">
                          <a:latin typeface="Times New Roman"/>
                          <a:cs typeface="Times New Roman"/>
                        </a:rPr>
                        <a:t>such</a:t>
                      </a:r>
                      <a:r>
                        <a:rPr sz="2400" spc="-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400" dirty="0">
                          <a:latin typeface="Times New Roman"/>
                          <a:cs typeface="Times New Roman"/>
                        </a:rPr>
                        <a:t>as</a:t>
                      </a:r>
                      <a:r>
                        <a:rPr sz="2400" spc="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400" dirty="0">
                          <a:latin typeface="Times New Roman"/>
                          <a:cs typeface="Times New Roman"/>
                        </a:rPr>
                        <a:t>if_needed,</a:t>
                      </a:r>
                      <a:r>
                        <a:rPr sz="2400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400" dirty="0">
                          <a:latin typeface="Times New Roman"/>
                          <a:cs typeface="Times New Roman"/>
                        </a:rPr>
                        <a:t>if_deleted,</a:t>
                      </a:r>
                      <a:r>
                        <a:rPr sz="2400" spc="-4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400" dirty="0">
                          <a:latin typeface="Times New Roman"/>
                          <a:cs typeface="Times New Roman"/>
                        </a:rPr>
                        <a:t>if_added,</a:t>
                      </a:r>
                      <a:r>
                        <a:rPr sz="240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400" dirty="0">
                          <a:latin typeface="Times New Roman"/>
                          <a:cs typeface="Times New Roman"/>
                        </a:rPr>
                        <a:t>etc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361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7212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2400" dirty="0">
                          <a:latin typeface="Times New Roman"/>
                          <a:cs typeface="Times New Roman"/>
                        </a:rPr>
                        <a:t>other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361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2400" spc="-10" dirty="0">
                          <a:latin typeface="Times New Roman"/>
                          <a:cs typeface="Times New Roman"/>
                        </a:rPr>
                        <a:t>may</a:t>
                      </a:r>
                      <a:r>
                        <a:rPr sz="2400" spc="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400" dirty="0">
                          <a:latin typeface="Times New Roman"/>
                          <a:cs typeface="Times New Roman"/>
                        </a:rPr>
                        <a:t>contain</a:t>
                      </a:r>
                      <a:r>
                        <a:rPr sz="2400" spc="-4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400" dirty="0">
                          <a:latin typeface="Times New Roman"/>
                          <a:cs typeface="Times New Roman"/>
                        </a:rPr>
                        <a:t>rules, other</a:t>
                      </a:r>
                      <a:r>
                        <a:rPr sz="240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400" spc="-5" dirty="0">
                          <a:latin typeface="Times New Roman"/>
                          <a:cs typeface="Times New Roman"/>
                        </a:rPr>
                        <a:t>frames,</a:t>
                      </a:r>
                      <a:r>
                        <a:rPr sz="2400" spc="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400" spc="-5" dirty="0">
                          <a:latin typeface="Times New Roman"/>
                          <a:cs typeface="Times New Roman"/>
                        </a:rPr>
                        <a:t>semantic</a:t>
                      </a:r>
                      <a:r>
                        <a:rPr sz="240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400" dirty="0">
                          <a:latin typeface="Times New Roman"/>
                          <a:cs typeface="Times New Roman"/>
                        </a:rPr>
                        <a:t>net,</a:t>
                      </a:r>
                      <a:r>
                        <a:rPr sz="240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400" dirty="0">
                          <a:latin typeface="Times New Roman"/>
                          <a:cs typeface="Times New Roman"/>
                        </a:rPr>
                        <a:t>or any</a:t>
                      </a:r>
                      <a:r>
                        <a:rPr sz="240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400" dirty="0">
                          <a:latin typeface="Times New Roman"/>
                          <a:cs typeface="Times New Roman"/>
                        </a:rPr>
                        <a:t>type</a:t>
                      </a:r>
                      <a:r>
                        <a:rPr sz="2400" spc="-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400" dirty="0">
                          <a:latin typeface="Times New Roman"/>
                          <a:cs typeface="Times New Roman"/>
                        </a:rPr>
                        <a:t>of other</a:t>
                      </a:r>
                      <a:r>
                        <a:rPr sz="240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400" spc="-5" dirty="0">
                          <a:latin typeface="Times New Roman"/>
                          <a:cs typeface="Times New Roman"/>
                        </a:rPr>
                        <a:t>information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361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4890896" y="6207048"/>
            <a:ext cx="32651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Times New Roman"/>
                <a:cs typeface="Times New Roman"/>
              </a:rPr>
              <a:t>List</a:t>
            </a:r>
            <a:r>
              <a:rPr sz="2400" b="1" spc="-2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of</a:t>
            </a:r>
            <a:r>
              <a:rPr sz="2400" b="1" spc="-1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Facets</a:t>
            </a:r>
            <a:r>
              <a:rPr sz="2400" b="1" spc="-20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in</a:t>
            </a:r>
            <a:r>
              <a:rPr sz="2400" b="1" spc="-2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a</a:t>
            </a:r>
            <a:r>
              <a:rPr sz="2400" b="1" spc="-1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Frame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87807" y="346074"/>
            <a:ext cx="11007090" cy="5568315"/>
          </a:xfrm>
          <a:prstGeom prst="rect">
            <a:avLst/>
          </a:prstGeom>
        </p:spPr>
        <p:txBody>
          <a:bodyPr vert="horz" wrap="square" lIns="0" tIns="128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10"/>
              </a:spcBef>
            </a:pPr>
            <a:r>
              <a:rPr sz="2400" b="1" spc="-10" dirty="0">
                <a:latin typeface="Times New Roman"/>
                <a:cs typeface="Times New Roman"/>
              </a:rPr>
              <a:t>Approaches</a:t>
            </a:r>
            <a:r>
              <a:rPr sz="2400" b="1" spc="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to </a:t>
            </a:r>
            <a:r>
              <a:rPr sz="2400" b="1" spc="-5" dirty="0">
                <a:latin typeface="Times New Roman"/>
                <a:cs typeface="Times New Roman"/>
              </a:rPr>
              <a:t>Knowledge Representation</a:t>
            </a: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915"/>
              </a:spcBef>
            </a:pPr>
            <a:r>
              <a:rPr sz="2400" b="1" dirty="0">
                <a:latin typeface="Times New Roman"/>
                <a:cs typeface="Times New Roman"/>
              </a:rPr>
              <a:t>2.</a:t>
            </a:r>
            <a:r>
              <a:rPr sz="2400" b="1" spc="-10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Knowledge</a:t>
            </a:r>
            <a:r>
              <a:rPr sz="2400" b="1" spc="-10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Represented</a:t>
            </a:r>
            <a:r>
              <a:rPr sz="2400" b="1" spc="-1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as</a:t>
            </a:r>
            <a:r>
              <a:rPr sz="2400" b="1" spc="-1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Logic</a:t>
            </a:r>
            <a:endParaRPr sz="2400">
              <a:latin typeface="Times New Roman"/>
              <a:cs typeface="Times New Roman"/>
            </a:endParaRPr>
          </a:p>
          <a:p>
            <a:pPr marL="355600" indent="-250190">
              <a:lnSpc>
                <a:spcPct val="100000"/>
              </a:lnSpc>
              <a:spcBef>
                <a:spcPts val="133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latin typeface="Times New Roman"/>
                <a:cs typeface="Times New Roman"/>
              </a:rPr>
              <a:t>Inferential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capability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can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be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achieved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if knowledge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is represented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in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form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 </a:t>
            </a:r>
            <a:r>
              <a:rPr sz="2400" spc="-5" dirty="0">
                <a:latin typeface="Times New Roman"/>
                <a:cs typeface="Times New Roman"/>
              </a:rPr>
              <a:t>formal</a:t>
            </a:r>
            <a:endParaRPr sz="2400">
              <a:latin typeface="Times New Roman"/>
              <a:cs typeface="Times New Roman"/>
            </a:endParaRPr>
          </a:p>
          <a:p>
            <a:pPr marL="355600">
              <a:lnSpc>
                <a:spcPct val="100000"/>
              </a:lnSpc>
              <a:spcBef>
                <a:spcPts val="1440"/>
              </a:spcBef>
            </a:pPr>
            <a:r>
              <a:rPr sz="2400" dirty="0">
                <a:latin typeface="Times New Roman"/>
                <a:cs typeface="Times New Roman"/>
              </a:rPr>
              <a:t>logic.</a:t>
            </a:r>
            <a:endParaRPr sz="2400">
              <a:latin typeface="Times New Roman"/>
              <a:cs typeface="Times New Roman"/>
            </a:endParaRPr>
          </a:p>
          <a:p>
            <a:pPr marL="355600" indent="-250190">
              <a:lnSpc>
                <a:spcPct val="100000"/>
              </a:lnSpc>
              <a:spcBef>
                <a:spcPts val="1839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latin typeface="Times New Roman"/>
                <a:cs typeface="Times New Roman"/>
              </a:rPr>
              <a:t>For</a:t>
            </a:r>
            <a:r>
              <a:rPr sz="2400" spc="-5" dirty="0">
                <a:latin typeface="Times New Roman"/>
                <a:cs typeface="Times New Roman"/>
              </a:rPr>
              <a:t> eg.</a:t>
            </a:r>
            <a:r>
              <a:rPr sz="2400" dirty="0">
                <a:latin typeface="Times New Roman"/>
                <a:cs typeface="Times New Roman"/>
              </a:rPr>
              <a:t> “All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humans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are </a:t>
            </a:r>
            <a:r>
              <a:rPr sz="2400" spc="-5" dirty="0">
                <a:latin typeface="Times New Roman"/>
                <a:cs typeface="Times New Roman"/>
              </a:rPr>
              <a:t>mortal”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cannot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be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represented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using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relational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approach;</a:t>
            </a:r>
            <a:endParaRPr sz="2400">
              <a:latin typeface="Times New Roman"/>
              <a:cs typeface="Times New Roman"/>
            </a:endParaRPr>
          </a:p>
          <a:p>
            <a:pPr marL="850900" marR="2820035" indent="-495934">
              <a:lnSpc>
                <a:spcPts val="4720"/>
              </a:lnSpc>
              <a:spcBef>
                <a:spcPts val="65"/>
              </a:spcBef>
            </a:pPr>
            <a:r>
              <a:rPr sz="2400" dirty="0">
                <a:latin typeface="Times New Roman"/>
                <a:cs typeface="Times New Roman"/>
              </a:rPr>
              <a:t>instead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it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can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be easily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represented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in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predicate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logic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as follows: </a:t>
            </a:r>
            <a:r>
              <a:rPr sz="2400" spc="-58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(</a:t>
            </a:r>
            <a:r>
              <a:rPr sz="2400" spc="-5" dirty="0">
                <a:latin typeface="Cambria Math"/>
                <a:cs typeface="Cambria Math"/>
              </a:rPr>
              <a:t>∀</a:t>
            </a:r>
            <a:r>
              <a:rPr sz="2400" spc="-5" dirty="0">
                <a:latin typeface="Times New Roman"/>
                <a:cs typeface="Times New Roman"/>
              </a:rPr>
              <a:t>X) human(X)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Wingdings"/>
                <a:cs typeface="Wingdings"/>
              </a:rPr>
              <a:t>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mortal(X).</a:t>
            </a:r>
            <a:endParaRPr sz="2400">
              <a:latin typeface="Times New Roman"/>
              <a:cs typeface="Times New Roman"/>
            </a:endParaRPr>
          </a:p>
          <a:p>
            <a:pPr marL="546100">
              <a:lnSpc>
                <a:spcPct val="100000"/>
              </a:lnSpc>
              <a:spcBef>
                <a:spcPts val="1380"/>
              </a:spcBef>
            </a:pPr>
            <a:r>
              <a:rPr sz="2400" dirty="0">
                <a:latin typeface="Times New Roman"/>
                <a:cs typeface="Times New Roman"/>
              </a:rPr>
              <a:t>If</a:t>
            </a:r>
            <a:r>
              <a:rPr sz="2400" spc="-5" dirty="0">
                <a:latin typeface="Times New Roman"/>
                <a:cs typeface="Times New Roman"/>
              </a:rPr>
              <a:t> we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have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fact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“John is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human”</a:t>
            </a:r>
            <a:r>
              <a:rPr sz="2400" spc="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, then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we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can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easily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infer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that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“John is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mortal”</a:t>
            </a:r>
            <a:endParaRPr sz="2400">
              <a:latin typeface="Times New Roman"/>
              <a:cs typeface="Times New Roman"/>
            </a:endParaRPr>
          </a:p>
          <a:p>
            <a:pPr marL="355600" marR="26670" indent="-250190">
              <a:lnSpc>
                <a:spcPct val="150000"/>
              </a:lnSpc>
              <a:spcBef>
                <a:spcPts val="40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latin typeface="Times New Roman"/>
                <a:cs typeface="Times New Roman"/>
              </a:rPr>
              <a:t>Advantages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this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approach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are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that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we </a:t>
            </a:r>
            <a:r>
              <a:rPr sz="2400" dirty="0">
                <a:latin typeface="Times New Roman"/>
                <a:cs typeface="Times New Roman"/>
              </a:rPr>
              <a:t>can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represent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set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 rules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,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derive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more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facts, </a:t>
            </a:r>
            <a:r>
              <a:rPr sz="2400" spc="-58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truths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and verify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correctness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new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statements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pc="-5" dirty="0"/>
              <a:t>7</a:t>
            </a:fld>
            <a:endParaRPr spc="-5" dirty="0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56108" y="510032"/>
            <a:ext cx="11584940" cy="27349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Times New Roman"/>
                <a:cs typeface="Times New Roman"/>
              </a:rPr>
              <a:t>Knowledge</a:t>
            </a:r>
            <a:r>
              <a:rPr sz="2400" b="1" spc="-10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Representation using </a:t>
            </a:r>
            <a:r>
              <a:rPr sz="2400" b="1" dirty="0">
                <a:latin typeface="Times New Roman"/>
                <a:cs typeface="Times New Roman"/>
              </a:rPr>
              <a:t>Frames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250">
              <a:latin typeface="Times New Roman"/>
              <a:cs typeface="Times New Roman"/>
            </a:endParaRPr>
          </a:p>
          <a:p>
            <a:pPr marL="480695" indent="-343535">
              <a:lnSpc>
                <a:spcPct val="100000"/>
              </a:lnSpc>
              <a:buFont typeface="Arial MT"/>
              <a:buChar char="•"/>
              <a:tabLst>
                <a:tab pos="480695" algn="l"/>
                <a:tab pos="481330" algn="l"/>
              </a:tabLst>
            </a:pPr>
            <a:r>
              <a:rPr sz="2400" spc="-5" dirty="0">
                <a:latin typeface="Times New Roman"/>
                <a:cs typeface="Times New Roman"/>
              </a:rPr>
              <a:t>A</a:t>
            </a:r>
            <a:r>
              <a:rPr sz="2400" spc="-1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class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frame</a:t>
            </a:r>
            <a:r>
              <a:rPr sz="2400" spc="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generally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has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certain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default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values </a:t>
            </a:r>
            <a:r>
              <a:rPr sz="2400" dirty="0">
                <a:latin typeface="Times New Roman"/>
                <a:cs typeface="Times New Roman"/>
              </a:rPr>
              <a:t>which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can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be redefined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at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lower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levels</a:t>
            </a:r>
            <a:endParaRPr sz="2400">
              <a:latin typeface="Times New Roman"/>
              <a:cs typeface="Times New Roman"/>
            </a:endParaRPr>
          </a:p>
          <a:p>
            <a:pPr marL="480695" indent="-343535">
              <a:lnSpc>
                <a:spcPct val="100000"/>
              </a:lnSpc>
              <a:spcBef>
                <a:spcPts val="1445"/>
              </a:spcBef>
              <a:buFont typeface="Arial MT"/>
              <a:buChar char="•"/>
              <a:tabLst>
                <a:tab pos="480695" algn="l"/>
                <a:tab pos="481330" algn="l"/>
                <a:tab pos="896619" algn="l"/>
                <a:tab pos="1581150" algn="l"/>
                <a:tab pos="1878330" algn="l"/>
                <a:tab pos="2632710" algn="l"/>
                <a:tab pos="3501390" algn="l"/>
                <a:tab pos="4833620" algn="l"/>
                <a:tab pos="5281930" algn="l"/>
                <a:tab pos="6170295" algn="l"/>
                <a:tab pos="6988809" algn="l"/>
                <a:tab pos="7816850" algn="l"/>
                <a:tab pos="8145780" algn="l"/>
                <a:tab pos="9272270" algn="l"/>
                <a:tab pos="10752455" algn="l"/>
                <a:tab pos="11268710" algn="l"/>
              </a:tabLst>
            </a:pPr>
            <a:r>
              <a:rPr sz="2400" dirty="0">
                <a:latin typeface="Times New Roman"/>
                <a:cs typeface="Times New Roman"/>
              </a:rPr>
              <a:t>In	</a:t>
            </a:r>
            <a:r>
              <a:rPr sz="2400" spc="-10" dirty="0">
                <a:latin typeface="Times New Roman"/>
                <a:cs typeface="Times New Roman"/>
              </a:rPr>
              <a:t>c</a:t>
            </a:r>
            <a:r>
              <a:rPr sz="2400" dirty="0">
                <a:latin typeface="Times New Roman"/>
                <a:cs typeface="Times New Roman"/>
              </a:rPr>
              <a:t>ase	a	</a:t>
            </a:r>
            <a:r>
              <a:rPr sz="2400" spc="-10" dirty="0">
                <a:latin typeface="Times New Roman"/>
                <a:cs typeface="Times New Roman"/>
              </a:rPr>
              <a:t>c</a:t>
            </a:r>
            <a:r>
              <a:rPr sz="2400" dirty="0">
                <a:latin typeface="Times New Roman"/>
                <a:cs typeface="Times New Roman"/>
              </a:rPr>
              <a:t>lass	</a:t>
            </a:r>
            <a:r>
              <a:rPr sz="2400" spc="-10" dirty="0">
                <a:latin typeface="Times New Roman"/>
                <a:cs typeface="Times New Roman"/>
              </a:rPr>
              <a:t>f</a:t>
            </a:r>
            <a:r>
              <a:rPr sz="2400" dirty="0">
                <a:latin typeface="Times New Roman"/>
                <a:cs typeface="Times New Roman"/>
              </a:rPr>
              <a:t>ra</a:t>
            </a:r>
            <a:r>
              <a:rPr sz="2400" spc="-20" dirty="0">
                <a:latin typeface="Times New Roman"/>
                <a:cs typeface="Times New Roman"/>
              </a:rPr>
              <a:t>m</a:t>
            </a:r>
            <a:r>
              <a:rPr sz="2400" dirty="0">
                <a:latin typeface="Times New Roman"/>
                <a:cs typeface="Times New Roman"/>
              </a:rPr>
              <a:t>e	possesses	</a:t>
            </a:r>
            <a:r>
              <a:rPr sz="2400" spc="-15" dirty="0">
                <a:latin typeface="Times New Roman"/>
                <a:cs typeface="Times New Roman"/>
              </a:rPr>
              <a:t>a</a:t>
            </a:r>
            <a:r>
              <a:rPr sz="2400" dirty="0">
                <a:latin typeface="Times New Roman"/>
                <a:cs typeface="Times New Roman"/>
              </a:rPr>
              <a:t>n	a</a:t>
            </a:r>
            <a:r>
              <a:rPr sz="2400" spc="-10" dirty="0">
                <a:latin typeface="Times New Roman"/>
                <a:cs typeface="Times New Roman"/>
              </a:rPr>
              <a:t>c</a:t>
            </a:r>
            <a:r>
              <a:rPr sz="2400" dirty="0">
                <a:latin typeface="Times New Roman"/>
                <a:cs typeface="Times New Roman"/>
              </a:rPr>
              <a:t>tu</a:t>
            </a:r>
            <a:r>
              <a:rPr sz="2400" spc="-10" dirty="0">
                <a:latin typeface="Times New Roman"/>
                <a:cs typeface="Times New Roman"/>
              </a:rPr>
              <a:t>a</a:t>
            </a:r>
            <a:r>
              <a:rPr sz="2400" dirty="0">
                <a:latin typeface="Times New Roman"/>
                <a:cs typeface="Times New Roman"/>
              </a:rPr>
              <a:t>l	</a:t>
            </a:r>
            <a:r>
              <a:rPr sz="2400" spc="-15" dirty="0">
                <a:latin typeface="Times New Roman"/>
                <a:cs typeface="Times New Roman"/>
              </a:rPr>
              <a:t>v</a:t>
            </a:r>
            <a:r>
              <a:rPr sz="2400" spc="-10" dirty="0">
                <a:latin typeface="Times New Roman"/>
                <a:cs typeface="Times New Roman"/>
              </a:rPr>
              <a:t>a</a:t>
            </a:r>
            <a:r>
              <a:rPr sz="2400" dirty="0">
                <a:latin typeface="Times New Roman"/>
                <a:cs typeface="Times New Roman"/>
              </a:rPr>
              <a:t>lue	</a:t>
            </a:r>
            <a:r>
              <a:rPr sz="2400" spc="-10" dirty="0">
                <a:latin typeface="Times New Roman"/>
                <a:cs typeface="Times New Roman"/>
              </a:rPr>
              <a:t>f</a:t>
            </a:r>
            <a:r>
              <a:rPr sz="2400" dirty="0">
                <a:latin typeface="Times New Roman"/>
                <a:cs typeface="Times New Roman"/>
              </a:rPr>
              <a:t>ac</a:t>
            </a:r>
            <a:r>
              <a:rPr sz="2400" spc="-10" dirty="0">
                <a:latin typeface="Times New Roman"/>
                <a:cs typeface="Times New Roman"/>
              </a:rPr>
              <a:t>e</a:t>
            </a:r>
            <a:r>
              <a:rPr sz="2400" dirty="0">
                <a:latin typeface="Times New Roman"/>
                <a:cs typeface="Times New Roman"/>
              </a:rPr>
              <a:t>t,	</a:t>
            </a:r>
            <a:r>
              <a:rPr sz="2400" spc="-10" dirty="0">
                <a:latin typeface="Times New Roman"/>
                <a:cs typeface="Times New Roman"/>
              </a:rPr>
              <a:t>i</a:t>
            </a:r>
            <a:r>
              <a:rPr sz="2400" dirty="0">
                <a:latin typeface="Times New Roman"/>
                <a:cs typeface="Times New Roman"/>
              </a:rPr>
              <a:t>t	re</a:t>
            </a:r>
            <a:r>
              <a:rPr sz="2400" spc="-20" dirty="0">
                <a:latin typeface="Times New Roman"/>
                <a:cs typeface="Times New Roman"/>
              </a:rPr>
              <a:t>m</a:t>
            </a:r>
            <a:r>
              <a:rPr sz="2400" dirty="0">
                <a:latin typeface="Times New Roman"/>
                <a:cs typeface="Times New Roman"/>
              </a:rPr>
              <a:t>ains	</a:t>
            </a:r>
            <a:r>
              <a:rPr sz="2400" spc="-15" dirty="0">
                <a:latin typeface="Times New Roman"/>
                <a:cs typeface="Times New Roman"/>
              </a:rPr>
              <a:t>u</a:t>
            </a:r>
            <a:r>
              <a:rPr sz="2400" dirty="0">
                <a:latin typeface="Times New Roman"/>
                <a:cs typeface="Times New Roman"/>
              </a:rPr>
              <a:t>nchanged	</a:t>
            </a:r>
            <a:r>
              <a:rPr sz="2400" spc="-10" dirty="0">
                <a:latin typeface="Times New Roman"/>
                <a:cs typeface="Times New Roman"/>
              </a:rPr>
              <a:t>f</a:t>
            </a:r>
            <a:r>
              <a:rPr sz="2400" dirty="0">
                <a:latin typeface="Times New Roman"/>
                <a:cs typeface="Times New Roman"/>
              </a:rPr>
              <a:t>or	</a:t>
            </a:r>
            <a:r>
              <a:rPr sz="2400" spc="-10" dirty="0">
                <a:latin typeface="Times New Roman"/>
                <a:cs typeface="Times New Roman"/>
              </a:rPr>
              <a:t>al</a:t>
            </a:r>
            <a:r>
              <a:rPr sz="2400" dirty="0">
                <a:latin typeface="Times New Roman"/>
                <a:cs typeface="Times New Roman"/>
              </a:rPr>
              <a:t>l</a:t>
            </a:r>
            <a:endParaRPr sz="2400">
              <a:latin typeface="Times New Roman"/>
              <a:cs typeface="Times New Roman"/>
            </a:endParaRPr>
          </a:p>
          <a:p>
            <a:pPr marL="480695">
              <a:lnSpc>
                <a:spcPct val="100000"/>
              </a:lnSpc>
              <a:spcBef>
                <a:spcPts val="1440"/>
              </a:spcBef>
            </a:pPr>
            <a:r>
              <a:rPr sz="2400" dirty="0">
                <a:latin typeface="Times New Roman"/>
                <a:cs typeface="Times New Roman"/>
              </a:rPr>
              <a:t>subclasses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and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instances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that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class</a:t>
            </a:r>
            <a:endParaRPr sz="2400">
              <a:latin typeface="Times New Roman"/>
              <a:cs typeface="Times New Roman"/>
            </a:endParaRPr>
          </a:p>
          <a:p>
            <a:pPr marL="480695" indent="-343535">
              <a:lnSpc>
                <a:spcPct val="100000"/>
              </a:lnSpc>
              <a:spcBef>
                <a:spcPts val="1440"/>
              </a:spcBef>
              <a:buFont typeface="Arial MT"/>
              <a:buChar char="•"/>
              <a:tabLst>
                <a:tab pos="480695" algn="l"/>
                <a:tab pos="481330" algn="l"/>
              </a:tabLst>
            </a:pPr>
            <a:r>
              <a:rPr sz="2400" dirty="0">
                <a:latin typeface="Times New Roman"/>
                <a:cs typeface="Times New Roman"/>
              </a:rPr>
              <a:t>Each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frame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in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network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is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either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class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frame</a:t>
            </a:r>
            <a:r>
              <a:rPr sz="2400" spc="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or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instance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frame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730863" y="6533452"/>
            <a:ext cx="234950" cy="220345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z="1000" spc="-5" dirty="0">
                <a:latin typeface="Lucida Sans Unicode"/>
                <a:cs typeface="Lucida Sans Unicode"/>
              </a:rPr>
              <a:t>70</a:t>
            </a:fld>
            <a:endParaRPr sz="1000">
              <a:latin typeface="Lucida Sans Unicode"/>
              <a:cs typeface="Lucida Sans Unicode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363766" y="3619753"/>
          <a:ext cx="11538585" cy="228604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3851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850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683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marL="548640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2400" b="1" spc="-5" dirty="0">
                          <a:latin typeface="Times New Roman"/>
                          <a:cs typeface="Times New Roman"/>
                        </a:rPr>
                        <a:t>Slot</a:t>
                      </a:r>
                      <a:r>
                        <a:rPr sz="2400" b="1" spc="-4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400" b="1" dirty="0">
                          <a:latin typeface="Times New Roman"/>
                          <a:cs typeface="Times New Roman"/>
                        </a:rPr>
                        <a:t>Name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3619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05840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2400" b="1" dirty="0">
                          <a:latin typeface="Times New Roman"/>
                          <a:cs typeface="Times New Roman"/>
                        </a:rPr>
                        <a:t>Facet</a:t>
                      </a:r>
                      <a:r>
                        <a:rPr sz="2400" b="1" spc="-5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400" b="1" dirty="0">
                          <a:latin typeface="Times New Roman"/>
                          <a:cs typeface="Times New Roman"/>
                        </a:rPr>
                        <a:t>Name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3619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06475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2400" b="1" dirty="0">
                          <a:latin typeface="Times New Roman"/>
                          <a:cs typeface="Times New Roman"/>
                        </a:rPr>
                        <a:t>Facet</a:t>
                      </a:r>
                      <a:r>
                        <a:rPr sz="2400" b="1" spc="-5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400" b="1" dirty="0">
                          <a:latin typeface="Times New Roman"/>
                          <a:cs typeface="Times New Roman"/>
                        </a:rPr>
                        <a:t>value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3619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548640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2400" spc="-5" dirty="0">
                          <a:latin typeface="Times New Roman"/>
                          <a:cs typeface="Times New Roman"/>
                        </a:rPr>
                        <a:t>F_name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3619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05840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2400" dirty="0">
                          <a:latin typeface="Times New Roman"/>
                          <a:cs typeface="Times New Roman"/>
                        </a:rPr>
                        <a:t>value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3619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06475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2400" dirty="0">
                          <a:latin typeface="Times New Roman"/>
                          <a:cs typeface="Times New Roman"/>
                        </a:rPr>
                        <a:t>Metro</a:t>
                      </a:r>
                      <a:r>
                        <a:rPr sz="2400" spc="-3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400" spc="-5" dirty="0">
                          <a:latin typeface="Times New Roman"/>
                          <a:cs typeface="Times New Roman"/>
                        </a:rPr>
                        <a:t>hospital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3619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548640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2400" dirty="0">
                          <a:latin typeface="Times New Roman"/>
                          <a:cs typeface="Times New Roman"/>
                        </a:rPr>
                        <a:t>Country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361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05840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2400" dirty="0">
                          <a:latin typeface="Times New Roman"/>
                          <a:cs typeface="Times New Roman"/>
                        </a:rPr>
                        <a:t>default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361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06475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2400" dirty="0">
                          <a:latin typeface="Times New Roman"/>
                          <a:cs typeface="Times New Roman"/>
                        </a:rPr>
                        <a:t>India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361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199">
                <a:tc>
                  <a:txBody>
                    <a:bodyPr/>
                    <a:lstStyle/>
                    <a:p>
                      <a:pPr marL="548640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2400" spc="-5" dirty="0">
                          <a:latin typeface="Times New Roman"/>
                          <a:cs typeface="Times New Roman"/>
                        </a:rPr>
                        <a:t>Phone_No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361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05840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2400" dirty="0">
                          <a:latin typeface="Times New Roman"/>
                          <a:cs typeface="Times New Roman"/>
                        </a:rPr>
                        <a:t>default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361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06475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2400" dirty="0">
                          <a:latin typeface="Times New Roman"/>
                          <a:cs typeface="Times New Roman"/>
                        </a:rPr>
                        <a:t>23456778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361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50">
                <a:tc>
                  <a:txBody>
                    <a:bodyPr/>
                    <a:lstStyle/>
                    <a:p>
                      <a:pPr marL="548640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2400" dirty="0">
                          <a:latin typeface="Times New Roman"/>
                          <a:cs typeface="Times New Roman"/>
                        </a:rPr>
                        <a:t>Address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361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05840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2400" spc="-5" dirty="0">
                          <a:latin typeface="Times New Roman"/>
                          <a:cs typeface="Times New Roman"/>
                        </a:rPr>
                        <a:t>default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361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06475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2400" dirty="0">
                          <a:latin typeface="Times New Roman"/>
                          <a:cs typeface="Times New Roman"/>
                        </a:rPr>
                        <a:t>abc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361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4890896" y="6130848"/>
            <a:ext cx="20650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Times New Roman"/>
                <a:cs typeface="Times New Roman"/>
              </a:rPr>
              <a:t>Hospital</a:t>
            </a:r>
            <a:r>
              <a:rPr sz="2400" b="1" spc="-10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Frame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56108" y="157733"/>
            <a:ext cx="11585575" cy="5900420"/>
          </a:xfrm>
          <a:prstGeom prst="rect">
            <a:avLst/>
          </a:prstGeom>
        </p:spPr>
        <p:txBody>
          <a:bodyPr vert="horz" wrap="square" lIns="0" tIns="114300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900"/>
              </a:spcBef>
            </a:pPr>
            <a:r>
              <a:rPr sz="2400" b="1" spc="-5" dirty="0">
                <a:latin typeface="Times New Roman"/>
                <a:cs typeface="Times New Roman"/>
              </a:rPr>
              <a:t>Knowledge</a:t>
            </a:r>
            <a:r>
              <a:rPr sz="2400" b="1" spc="-10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Representation using </a:t>
            </a:r>
            <a:r>
              <a:rPr sz="2400" b="1" dirty="0">
                <a:latin typeface="Times New Roman"/>
                <a:cs typeface="Times New Roman"/>
              </a:rPr>
              <a:t>Frames</a:t>
            </a:r>
            <a:endParaRPr sz="2400">
              <a:latin typeface="Times New Roman"/>
              <a:cs typeface="Times New Roman"/>
            </a:endParaRPr>
          </a:p>
          <a:p>
            <a:pPr marL="137795" algn="just">
              <a:lnSpc>
                <a:spcPct val="100000"/>
              </a:lnSpc>
              <a:spcBef>
                <a:spcPts val="805"/>
              </a:spcBef>
            </a:pPr>
            <a:r>
              <a:rPr sz="2400" spc="-5" dirty="0">
                <a:latin typeface="Times New Roman"/>
                <a:cs typeface="Times New Roman"/>
              </a:rPr>
              <a:t>Frames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in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network of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frames</a:t>
            </a:r>
            <a:r>
              <a:rPr sz="2400" spc="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are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connected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using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links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as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below:</a:t>
            </a:r>
            <a:endParaRPr sz="2400">
              <a:latin typeface="Times New Roman"/>
              <a:cs typeface="Times New Roman"/>
            </a:endParaRPr>
          </a:p>
          <a:p>
            <a:pPr marL="480695" marR="5080" indent="-342900" algn="just">
              <a:lnSpc>
                <a:spcPct val="150000"/>
              </a:lnSpc>
              <a:spcBef>
                <a:spcPts val="5"/>
              </a:spcBef>
              <a:buFont typeface="Arial MT"/>
              <a:buChar char="•"/>
              <a:tabLst>
                <a:tab pos="481330" algn="l"/>
              </a:tabLst>
            </a:pPr>
            <a:r>
              <a:rPr sz="2400" b="1" dirty="0">
                <a:latin typeface="Times New Roman"/>
                <a:cs typeface="Times New Roman"/>
              </a:rPr>
              <a:t>Ako</a:t>
            </a:r>
            <a:r>
              <a:rPr sz="2400" dirty="0">
                <a:latin typeface="Times New Roman"/>
                <a:cs typeface="Times New Roman"/>
              </a:rPr>
              <a:t>: </a:t>
            </a:r>
            <a:r>
              <a:rPr sz="2400" spc="-5" dirty="0">
                <a:latin typeface="Times New Roman"/>
                <a:cs typeface="Times New Roman"/>
              </a:rPr>
              <a:t>This link connects two class </a:t>
            </a:r>
            <a:r>
              <a:rPr sz="2400" spc="-10" dirty="0">
                <a:latin typeface="Times New Roman"/>
                <a:cs typeface="Times New Roman"/>
              </a:rPr>
              <a:t>frames, </a:t>
            </a:r>
            <a:r>
              <a:rPr sz="2400" dirty="0">
                <a:latin typeface="Times New Roman"/>
                <a:cs typeface="Times New Roman"/>
              </a:rPr>
              <a:t>one of which is a </a:t>
            </a:r>
            <a:r>
              <a:rPr sz="2400" spc="-5" dirty="0">
                <a:latin typeface="Times New Roman"/>
                <a:cs typeface="Times New Roman"/>
              </a:rPr>
              <a:t>kind </a:t>
            </a:r>
            <a:r>
              <a:rPr sz="2400" dirty="0">
                <a:latin typeface="Times New Roman"/>
                <a:cs typeface="Times New Roman"/>
              </a:rPr>
              <a:t>of </a:t>
            </a:r>
            <a:r>
              <a:rPr sz="2400" spc="-5" dirty="0">
                <a:latin typeface="Times New Roman"/>
                <a:cs typeface="Times New Roman"/>
              </a:rPr>
              <a:t>the other class </a:t>
            </a:r>
            <a:r>
              <a:rPr sz="2400" dirty="0">
                <a:latin typeface="Times New Roman"/>
                <a:cs typeface="Times New Roman"/>
              </a:rPr>
              <a:t>eg. </a:t>
            </a:r>
            <a:r>
              <a:rPr sz="2400" spc="-5" dirty="0">
                <a:latin typeface="Times New Roman"/>
                <a:cs typeface="Times New Roman"/>
              </a:rPr>
              <a:t>the 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class </a:t>
            </a:r>
            <a:r>
              <a:rPr sz="2400" b="1" spc="-5" dirty="0">
                <a:latin typeface="Times New Roman"/>
                <a:cs typeface="Times New Roman"/>
              </a:rPr>
              <a:t>child_hospital </a:t>
            </a:r>
            <a:r>
              <a:rPr sz="2400" dirty="0">
                <a:latin typeface="Times New Roman"/>
                <a:cs typeface="Times New Roman"/>
              </a:rPr>
              <a:t>is a </a:t>
            </a:r>
            <a:r>
              <a:rPr sz="2400" spc="-5" dirty="0">
                <a:latin typeface="Times New Roman"/>
                <a:cs typeface="Times New Roman"/>
              </a:rPr>
              <a:t>kind </a:t>
            </a:r>
            <a:r>
              <a:rPr sz="2400" dirty="0">
                <a:latin typeface="Times New Roman"/>
                <a:cs typeface="Times New Roman"/>
              </a:rPr>
              <a:t>of </a:t>
            </a:r>
            <a:r>
              <a:rPr sz="2400" spc="-5" dirty="0">
                <a:latin typeface="Times New Roman"/>
                <a:cs typeface="Times New Roman"/>
              </a:rPr>
              <a:t>the class </a:t>
            </a:r>
            <a:r>
              <a:rPr sz="2400" b="1" spc="-5" dirty="0">
                <a:latin typeface="Times New Roman"/>
                <a:cs typeface="Times New Roman"/>
              </a:rPr>
              <a:t>hospital. </a:t>
            </a:r>
            <a:r>
              <a:rPr sz="2400" spc="-5" dirty="0">
                <a:latin typeface="Times New Roman"/>
                <a:cs typeface="Times New Roman"/>
              </a:rPr>
              <a:t>A class </a:t>
            </a:r>
            <a:r>
              <a:rPr sz="2400" dirty="0">
                <a:latin typeface="Times New Roman"/>
                <a:cs typeface="Times New Roman"/>
              </a:rPr>
              <a:t>can </a:t>
            </a:r>
            <a:r>
              <a:rPr sz="2400" spc="-5" dirty="0">
                <a:latin typeface="Times New Roman"/>
                <a:cs typeface="Times New Roman"/>
              </a:rPr>
              <a:t>define its </a:t>
            </a:r>
            <a:r>
              <a:rPr sz="2400" dirty="0">
                <a:latin typeface="Times New Roman"/>
                <a:cs typeface="Times New Roman"/>
              </a:rPr>
              <a:t>own </a:t>
            </a:r>
            <a:r>
              <a:rPr sz="2400" spc="-5" dirty="0">
                <a:latin typeface="Times New Roman"/>
                <a:cs typeface="Times New Roman"/>
              </a:rPr>
              <a:t>slots </a:t>
            </a:r>
            <a:r>
              <a:rPr sz="2400" dirty="0">
                <a:latin typeface="Times New Roman"/>
                <a:cs typeface="Times New Roman"/>
              </a:rPr>
              <a:t>and 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also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inherits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slot-value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pairs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from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its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super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class.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KR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becomes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more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structured</a:t>
            </a:r>
            <a:r>
              <a:rPr sz="2400" spc="59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and 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memory</a:t>
            </a:r>
            <a:r>
              <a:rPr sz="2400" spc="2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efficient</a:t>
            </a:r>
            <a:endParaRPr sz="2400">
              <a:latin typeface="Times New Roman"/>
              <a:cs typeface="Times New Roman"/>
            </a:endParaRPr>
          </a:p>
          <a:p>
            <a:pPr marL="480695" marR="5080" indent="-342900" algn="just">
              <a:lnSpc>
                <a:spcPct val="150000"/>
              </a:lnSpc>
              <a:buFont typeface="Arial MT"/>
              <a:buChar char="•"/>
              <a:tabLst>
                <a:tab pos="481330" algn="l"/>
              </a:tabLst>
            </a:pPr>
            <a:r>
              <a:rPr sz="2400" b="1" spc="-5" dirty="0">
                <a:latin typeface="Times New Roman"/>
                <a:cs typeface="Times New Roman"/>
              </a:rPr>
              <a:t>Inst </a:t>
            </a:r>
            <a:r>
              <a:rPr sz="2400" dirty="0">
                <a:latin typeface="Times New Roman"/>
                <a:cs typeface="Times New Roman"/>
              </a:rPr>
              <a:t>: </a:t>
            </a:r>
            <a:r>
              <a:rPr sz="2400" spc="-5" dirty="0">
                <a:latin typeface="Times New Roman"/>
                <a:cs typeface="Times New Roman"/>
              </a:rPr>
              <a:t>This </a:t>
            </a:r>
            <a:r>
              <a:rPr sz="2400" dirty="0">
                <a:latin typeface="Times New Roman"/>
                <a:cs typeface="Times New Roman"/>
              </a:rPr>
              <a:t>link </a:t>
            </a:r>
            <a:r>
              <a:rPr sz="2400" spc="-5" dirty="0">
                <a:latin typeface="Times New Roman"/>
                <a:cs typeface="Times New Roman"/>
              </a:rPr>
              <a:t>connects </a:t>
            </a:r>
            <a:r>
              <a:rPr sz="2400" dirty="0">
                <a:latin typeface="Times New Roman"/>
                <a:cs typeface="Times New Roman"/>
              </a:rPr>
              <a:t>a </a:t>
            </a:r>
            <a:r>
              <a:rPr sz="2400" spc="-5" dirty="0">
                <a:latin typeface="Times New Roman"/>
                <a:cs typeface="Times New Roman"/>
              </a:rPr>
              <a:t>particular instance frame </a:t>
            </a:r>
            <a:r>
              <a:rPr sz="2400" dirty="0">
                <a:latin typeface="Times New Roman"/>
                <a:cs typeface="Times New Roman"/>
              </a:rPr>
              <a:t>to a </a:t>
            </a:r>
            <a:r>
              <a:rPr sz="2400" spc="-5" dirty="0">
                <a:latin typeface="Times New Roman"/>
                <a:cs typeface="Times New Roman"/>
              </a:rPr>
              <a:t>class frame </a:t>
            </a:r>
            <a:r>
              <a:rPr sz="2400" dirty="0">
                <a:latin typeface="Times New Roman"/>
                <a:cs typeface="Times New Roman"/>
              </a:rPr>
              <a:t>eg. </a:t>
            </a:r>
            <a:r>
              <a:rPr sz="2400" b="1" spc="-5" dirty="0">
                <a:latin typeface="Times New Roman"/>
                <a:cs typeface="Times New Roman"/>
              </a:rPr>
              <a:t>AIIMS </a:t>
            </a:r>
            <a:r>
              <a:rPr sz="2400" dirty="0">
                <a:latin typeface="Times New Roman"/>
                <a:cs typeface="Times New Roman"/>
              </a:rPr>
              <a:t>is an 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instance </a:t>
            </a:r>
            <a:r>
              <a:rPr sz="2400" dirty="0">
                <a:latin typeface="Times New Roman"/>
                <a:cs typeface="Times New Roman"/>
              </a:rPr>
              <a:t>of </a:t>
            </a:r>
            <a:r>
              <a:rPr sz="2400" spc="-5" dirty="0">
                <a:latin typeface="Times New Roman"/>
                <a:cs typeface="Times New Roman"/>
              </a:rPr>
              <a:t>the class </a:t>
            </a:r>
            <a:r>
              <a:rPr sz="2400" spc="-10" dirty="0">
                <a:latin typeface="Times New Roman"/>
                <a:cs typeface="Times New Roman"/>
              </a:rPr>
              <a:t>frame </a:t>
            </a:r>
            <a:r>
              <a:rPr sz="2400" b="1" dirty="0">
                <a:latin typeface="Times New Roman"/>
                <a:cs typeface="Times New Roman"/>
              </a:rPr>
              <a:t>hospital. </a:t>
            </a:r>
            <a:r>
              <a:rPr sz="2400" spc="-5" dirty="0">
                <a:latin typeface="Times New Roman"/>
                <a:cs typeface="Times New Roman"/>
              </a:rPr>
              <a:t>An instance class possesses </a:t>
            </a:r>
            <a:r>
              <a:rPr sz="2400" dirty="0">
                <a:latin typeface="Times New Roman"/>
                <a:cs typeface="Times New Roman"/>
              </a:rPr>
              <a:t>the </a:t>
            </a:r>
            <a:r>
              <a:rPr sz="2400" spc="-10" dirty="0">
                <a:latin typeface="Times New Roman"/>
                <a:cs typeface="Times New Roman"/>
              </a:rPr>
              <a:t>same </a:t>
            </a:r>
            <a:r>
              <a:rPr sz="2400" dirty="0">
                <a:latin typeface="Times New Roman"/>
                <a:cs typeface="Times New Roman"/>
              </a:rPr>
              <a:t>structure </a:t>
            </a:r>
            <a:r>
              <a:rPr sz="2400" spc="-5" dirty="0">
                <a:latin typeface="Times New Roman"/>
                <a:cs typeface="Times New Roman"/>
              </a:rPr>
              <a:t>as </a:t>
            </a:r>
            <a:r>
              <a:rPr sz="2400" spc="-15" dirty="0">
                <a:latin typeface="Times New Roman"/>
                <a:cs typeface="Times New Roman"/>
              </a:rPr>
              <a:t>its 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class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frame</a:t>
            </a:r>
            <a:endParaRPr sz="2400">
              <a:latin typeface="Times New Roman"/>
              <a:cs typeface="Times New Roman"/>
            </a:endParaRPr>
          </a:p>
          <a:p>
            <a:pPr marL="480695" marR="6350" indent="-342900" algn="just">
              <a:lnSpc>
                <a:spcPct val="150000"/>
              </a:lnSpc>
              <a:spcBef>
                <a:spcPts val="5"/>
              </a:spcBef>
              <a:buFont typeface="Arial MT"/>
              <a:buChar char="•"/>
              <a:tabLst>
                <a:tab pos="481330" algn="l"/>
              </a:tabLst>
            </a:pPr>
            <a:r>
              <a:rPr sz="2400" b="1" spc="-5" dirty="0">
                <a:latin typeface="Times New Roman"/>
                <a:cs typeface="Times New Roman"/>
              </a:rPr>
              <a:t>Part_of</a:t>
            </a:r>
            <a:r>
              <a:rPr sz="2400" spc="-5" dirty="0">
                <a:latin typeface="Times New Roman"/>
                <a:cs typeface="Times New Roman"/>
              </a:rPr>
              <a:t>: This </a:t>
            </a:r>
            <a:r>
              <a:rPr sz="2400" dirty="0">
                <a:latin typeface="Times New Roman"/>
                <a:cs typeface="Times New Roman"/>
              </a:rPr>
              <a:t>link </a:t>
            </a:r>
            <a:r>
              <a:rPr sz="2400" spc="-5" dirty="0">
                <a:latin typeface="Times New Roman"/>
                <a:cs typeface="Times New Roman"/>
              </a:rPr>
              <a:t>connects two class frames, </a:t>
            </a:r>
            <a:r>
              <a:rPr sz="2400" dirty="0">
                <a:latin typeface="Times New Roman"/>
                <a:cs typeface="Times New Roman"/>
              </a:rPr>
              <a:t>one of which is </a:t>
            </a:r>
            <a:r>
              <a:rPr sz="2400" spc="-5" dirty="0">
                <a:latin typeface="Times New Roman"/>
                <a:cs typeface="Times New Roman"/>
              </a:rPr>
              <a:t>contained </a:t>
            </a:r>
            <a:r>
              <a:rPr sz="2400" dirty="0">
                <a:latin typeface="Times New Roman"/>
                <a:cs typeface="Times New Roman"/>
              </a:rPr>
              <a:t>in </a:t>
            </a:r>
            <a:r>
              <a:rPr sz="2400" spc="-5" dirty="0">
                <a:latin typeface="Times New Roman"/>
                <a:cs typeface="Times New Roman"/>
              </a:rPr>
              <a:t>the other class </a:t>
            </a:r>
            <a:r>
              <a:rPr sz="2400" dirty="0">
                <a:latin typeface="Times New Roman"/>
                <a:cs typeface="Times New Roman"/>
              </a:rPr>
              <a:t> eg.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b="1" spc="-10" dirty="0">
                <a:latin typeface="Times New Roman"/>
                <a:cs typeface="Times New Roman"/>
              </a:rPr>
              <a:t>ward</a:t>
            </a:r>
            <a:r>
              <a:rPr sz="2400" b="1" spc="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is Part_of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class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hospital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730863" y="6533452"/>
            <a:ext cx="234950" cy="220345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z="1000" spc="-5" dirty="0">
                <a:latin typeface="Lucida Sans Unicode"/>
                <a:cs typeface="Lucida Sans Unicode"/>
              </a:rPr>
              <a:t>71</a:t>
            </a:fld>
            <a:endParaRPr sz="10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53007" y="1768601"/>
            <a:ext cx="8949055" cy="3471545"/>
          </a:xfrm>
          <a:custGeom>
            <a:avLst/>
            <a:gdLst/>
            <a:ahLst/>
            <a:cxnLst/>
            <a:rect l="l" t="t" r="r" b="b"/>
            <a:pathLst>
              <a:path w="8949055" h="3471545">
                <a:moveTo>
                  <a:pt x="8921115" y="0"/>
                </a:moveTo>
                <a:lnTo>
                  <a:pt x="27431" y="0"/>
                </a:lnTo>
                <a:lnTo>
                  <a:pt x="16769" y="2162"/>
                </a:lnTo>
                <a:lnTo>
                  <a:pt x="8048" y="8064"/>
                </a:lnTo>
                <a:lnTo>
                  <a:pt x="2160" y="16823"/>
                </a:lnTo>
                <a:lnTo>
                  <a:pt x="0" y="27559"/>
                </a:lnTo>
                <a:lnTo>
                  <a:pt x="0" y="3443859"/>
                </a:lnTo>
                <a:lnTo>
                  <a:pt x="2160" y="3454594"/>
                </a:lnTo>
                <a:lnTo>
                  <a:pt x="8048" y="3463353"/>
                </a:lnTo>
                <a:lnTo>
                  <a:pt x="16769" y="3469255"/>
                </a:lnTo>
                <a:lnTo>
                  <a:pt x="27431" y="3471418"/>
                </a:lnTo>
                <a:lnTo>
                  <a:pt x="8921115" y="3471418"/>
                </a:lnTo>
                <a:lnTo>
                  <a:pt x="8931777" y="3469255"/>
                </a:lnTo>
                <a:lnTo>
                  <a:pt x="8940498" y="3463353"/>
                </a:lnTo>
                <a:lnTo>
                  <a:pt x="8946386" y="3454594"/>
                </a:lnTo>
                <a:lnTo>
                  <a:pt x="8948547" y="3443859"/>
                </a:lnTo>
                <a:lnTo>
                  <a:pt x="8948547" y="3438398"/>
                </a:lnTo>
                <a:lnTo>
                  <a:pt x="33020" y="3438398"/>
                </a:lnTo>
                <a:lnTo>
                  <a:pt x="33020" y="33020"/>
                </a:lnTo>
                <a:lnTo>
                  <a:pt x="8948547" y="33020"/>
                </a:lnTo>
                <a:lnTo>
                  <a:pt x="8948547" y="27559"/>
                </a:lnTo>
                <a:lnTo>
                  <a:pt x="8946386" y="16823"/>
                </a:lnTo>
                <a:lnTo>
                  <a:pt x="8940498" y="8064"/>
                </a:lnTo>
                <a:lnTo>
                  <a:pt x="8931777" y="2162"/>
                </a:lnTo>
                <a:lnTo>
                  <a:pt x="8921115" y="0"/>
                </a:lnTo>
                <a:close/>
              </a:path>
              <a:path w="8949055" h="3471545">
                <a:moveTo>
                  <a:pt x="8948547" y="33020"/>
                </a:moveTo>
                <a:lnTo>
                  <a:pt x="8915654" y="33020"/>
                </a:lnTo>
                <a:lnTo>
                  <a:pt x="8915654" y="3438398"/>
                </a:lnTo>
                <a:lnTo>
                  <a:pt x="8948547" y="3438398"/>
                </a:lnTo>
                <a:lnTo>
                  <a:pt x="8948547" y="33020"/>
                </a:lnTo>
                <a:close/>
              </a:path>
              <a:path w="8949055" h="3471545">
                <a:moveTo>
                  <a:pt x="8904605" y="44069"/>
                </a:moveTo>
                <a:lnTo>
                  <a:pt x="43942" y="44069"/>
                </a:lnTo>
                <a:lnTo>
                  <a:pt x="43942" y="3427349"/>
                </a:lnTo>
                <a:lnTo>
                  <a:pt x="8904605" y="3427349"/>
                </a:lnTo>
                <a:lnTo>
                  <a:pt x="8904605" y="3416427"/>
                </a:lnTo>
                <a:lnTo>
                  <a:pt x="54990" y="3416427"/>
                </a:lnTo>
                <a:lnTo>
                  <a:pt x="54990" y="54990"/>
                </a:lnTo>
                <a:lnTo>
                  <a:pt x="8904605" y="54990"/>
                </a:lnTo>
                <a:lnTo>
                  <a:pt x="8904605" y="44069"/>
                </a:lnTo>
                <a:close/>
              </a:path>
              <a:path w="8949055" h="3471545">
                <a:moveTo>
                  <a:pt x="8904605" y="54990"/>
                </a:moveTo>
                <a:lnTo>
                  <a:pt x="8893556" y="54990"/>
                </a:lnTo>
                <a:lnTo>
                  <a:pt x="8893556" y="3416427"/>
                </a:lnTo>
                <a:lnTo>
                  <a:pt x="8904605" y="3416427"/>
                </a:lnTo>
                <a:lnTo>
                  <a:pt x="8904605" y="54990"/>
                </a:lnTo>
                <a:close/>
              </a:path>
            </a:pathLst>
          </a:custGeom>
          <a:solidFill>
            <a:srgbClr val="0E6EC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56108" y="259841"/>
            <a:ext cx="7643495" cy="1950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Times New Roman"/>
                <a:cs typeface="Times New Roman"/>
              </a:rPr>
              <a:t>Network</a:t>
            </a:r>
            <a:r>
              <a:rPr sz="2400" b="1" spc="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of</a:t>
            </a:r>
            <a:r>
              <a:rPr sz="2400" b="1" spc="-1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Frame</a:t>
            </a:r>
            <a:r>
              <a:rPr sz="2400" b="1" spc="-1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system</a:t>
            </a:r>
            <a:r>
              <a:rPr sz="2400" b="1" spc="-1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for</a:t>
            </a:r>
            <a:r>
              <a:rPr sz="2400" b="1" spc="-50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hospitals</a:t>
            </a:r>
            <a:endParaRPr sz="2400">
              <a:latin typeface="Times New Roman"/>
              <a:cs typeface="Times New Roman"/>
            </a:endParaRPr>
          </a:p>
          <a:p>
            <a:pPr marL="1216025" marR="5080" indent="-1078230">
              <a:lnSpc>
                <a:spcPct val="176300"/>
              </a:lnSpc>
              <a:spcBef>
                <a:spcPts val="2120"/>
              </a:spcBef>
            </a:pPr>
            <a:r>
              <a:rPr sz="2400" b="1" dirty="0">
                <a:latin typeface="Times New Roman"/>
                <a:cs typeface="Times New Roman"/>
              </a:rPr>
              <a:t>Frame Descriptions of some of </a:t>
            </a:r>
            <a:r>
              <a:rPr sz="2400" b="1" spc="-5" dirty="0">
                <a:latin typeface="Times New Roman"/>
                <a:cs typeface="Times New Roman"/>
              </a:rPr>
              <a:t>the frames </a:t>
            </a:r>
            <a:r>
              <a:rPr sz="2400" b="1" dirty="0">
                <a:latin typeface="Times New Roman"/>
                <a:cs typeface="Times New Roman"/>
              </a:rPr>
              <a:t>of </a:t>
            </a:r>
            <a:r>
              <a:rPr sz="2400" b="1" spc="-5" dirty="0">
                <a:latin typeface="Times New Roman"/>
                <a:cs typeface="Times New Roman"/>
              </a:rPr>
              <a:t>the network: </a:t>
            </a:r>
            <a:r>
              <a:rPr sz="2400" b="1" spc="-58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Hospital</a:t>
            </a:r>
            <a:r>
              <a:rPr sz="2400" b="1" spc="-3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Frame</a:t>
            </a:r>
            <a:r>
              <a:rPr sz="2400" b="1" spc="-1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(Root of</a:t>
            </a:r>
            <a:r>
              <a:rPr sz="2400" b="1" spc="-2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the </a:t>
            </a:r>
            <a:r>
              <a:rPr sz="2400" b="1" spc="-5" dirty="0">
                <a:latin typeface="Times New Roman"/>
                <a:cs typeface="Times New Roman"/>
              </a:rPr>
              <a:t>network)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730863" y="6533452"/>
            <a:ext cx="234950" cy="220345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z="1000" spc="-5" dirty="0">
                <a:latin typeface="Lucida Sans Unicode"/>
                <a:cs typeface="Lucida Sans Unicode"/>
              </a:rPr>
              <a:t>72</a:t>
            </a:fld>
            <a:endParaRPr sz="1000">
              <a:latin typeface="Lucida Sans Unicode"/>
              <a:cs typeface="Lucida Sans Unicod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559433" y="2184908"/>
            <a:ext cx="1463675" cy="2952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Times New Roman"/>
                <a:cs typeface="Times New Roman"/>
              </a:rPr>
              <a:t>F_name: </a:t>
            </a:r>
            <a:r>
              <a:rPr sz="2400" b="1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Country: </a:t>
            </a:r>
            <a:r>
              <a:rPr sz="2400" b="1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Pho</a:t>
            </a:r>
            <a:r>
              <a:rPr sz="2400" b="1" spc="-15" dirty="0">
                <a:latin typeface="Times New Roman"/>
                <a:cs typeface="Times New Roman"/>
              </a:rPr>
              <a:t>n</a:t>
            </a:r>
            <a:r>
              <a:rPr sz="2400" b="1" spc="-5" dirty="0">
                <a:latin typeface="Times New Roman"/>
                <a:cs typeface="Times New Roman"/>
              </a:rPr>
              <a:t>e_N</a:t>
            </a:r>
            <a:r>
              <a:rPr sz="2400" b="1" spc="-10" dirty="0">
                <a:latin typeface="Times New Roman"/>
                <a:cs typeface="Times New Roman"/>
              </a:rPr>
              <a:t>o</a:t>
            </a:r>
            <a:r>
              <a:rPr sz="2400" b="1" spc="-5" dirty="0">
                <a:latin typeface="Times New Roman"/>
                <a:cs typeface="Times New Roman"/>
              </a:rPr>
              <a:t>:  </a:t>
            </a:r>
            <a:r>
              <a:rPr sz="2400" b="1" spc="-10" dirty="0">
                <a:latin typeface="Times New Roman"/>
                <a:cs typeface="Times New Roman"/>
              </a:rPr>
              <a:t>Address: </a:t>
            </a:r>
            <a:r>
              <a:rPr sz="2400" b="1" spc="-5" dirty="0">
                <a:latin typeface="Times New Roman"/>
                <a:cs typeface="Times New Roman"/>
              </a:rPr>
              <a:t> Director: </a:t>
            </a:r>
            <a:r>
              <a:rPr sz="2400" b="1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Labs: </a:t>
            </a:r>
            <a:r>
              <a:rPr sz="2400" b="1" dirty="0">
                <a:latin typeface="Times New Roman"/>
                <a:cs typeface="Times New Roman"/>
              </a:rPr>
              <a:t> </a:t>
            </a:r>
            <a:r>
              <a:rPr sz="2400" b="1" spc="-25" dirty="0">
                <a:latin typeface="Times New Roman"/>
                <a:cs typeface="Times New Roman"/>
              </a:rPr>
              <a:t>Wards: </a:t>
            </a:r>
            <a:r>
              <a:rPr sz="2400" b="1" spc="-20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Doctors: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388614" y="2184908"/>
            <a:ext cx="2780665" cy="2952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166495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Times New Roman"/>
                <a:cs typeface="Times New Roman"/>
              </a:rPr>
              <a:t>hospital 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(valu</a:t>
            </a:r>
            <a:r>
              <a:rPr sz="2400" spc="5" dirty="0">
                <a:latin typeface="Times New Roman"/>
                <a:cs typeface="Times New Roman"/>
              </a:rPr>
              <a:t>e</a:t>
            </a:r>
            <a:r>
              <a:rPr sz="2400" spc="-5" dirty="0">
                <a:latin typeface="Times New Roman"/>
                <a:cs typeface="Times New Roman"/>
              </a:rPr>
              <a:t>-India)</a:t>
            </a:r>
            <a:endParaRPr sz="2400">
              <a:latin typeface="Times New Roman"/>
              <a:cs typeface="Times New Roman"/>
            </a:endParaRPr>
          </a:p>
          <a:p>
            <a:pPr marL="12700" marR="279400">
              <a:lnSpc>
                <a:spcPct val="100000"/>
              </a:lnSpc>
            </a:pPr>
            <a:r>
              <a:rPr sz="2400" dirty="0">
                <a:latin typeface="Times New Roman"/>
                <a:cs typeface="Times New Roman"/>
              </a:rPr>
              <a:t>(default-23456778) 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(default-New</a:t>
            </a:r>
            <a:r>
              <a:rPr sz="2400" spc="-1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Delhi) </a:t>
            </a:r>
            <a:r>
              <a:rPr sz="2400" spc="-58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(default:xyz)</a:t>
            </a:r>
            <a:endParaRPr sz="2400">
              <a:latin typeface="Times New Roman"/>
              <a:cs typeface="Times New Roman"/>
            </a:endParaRPr>
          </a:p>
          <a:p>
            <a:pPr marL="12700" marR="366395">
              <a:lnSpc>
                <a:spcPct val="100000"/>
              </a:lnSpc>
            </a:pPr>
            <a:r>
              <a:rPr sz="2400" dirty="0">
                <a:latin typeface="Times New Roman"/>
                <a:cs typeface="Times New Roman"/>
              </a:rPr>
              <a:t>lab (Lab </a:t>
            </a:r>
            <a:r>
              <a:rPr sz="2400" spc="-10" dirty="0">
                <a:latin typeface="Times New Roman"/>
                <a:cs typeface="Times New Roman"/>
              </a:rPr>
              <a:t>Frame) 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ward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spc="-45" dirty="0">
                <a:latin typeface="Times New Roman"/>
                <a:cs typeface="Times New Roman"/>
              </a:rPr>
              <a:t>(Ward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Frame)</a:t>
            </a: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dirty="0">
                <a:latin typeface="Times New Roman"/>
                <a:cs typeface="Times New Roman"/>
              </a:rPr>
              <a:t>doctor</a:t>
            </a:r>
            <a:r>
              <a:rPr sz="2400" spc="-6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(Doctor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Frame)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3978528"/>
            <a:ext cx="10347325" cy="2879725"/>
            <a:chOff x="0" y="3978528"/>
            <a:chExt cx="10347325" cy="2879725"/>
          </a:xfrm>
        </p:grpSpPr>
        <p:sp>
          <p:nvSpPr>
            <p:cNvPr id="3" name="object 3"/>
            <p:cNvSpPr/>
            <p:nvPr/>
          </p:nvSpPr>
          <p:spPr>
            <a:xfrm>
              <a:off x="1426083" y="4005960"/>
              <a:ext cx="8893810" cy="1939289"/>
            </a:xfrm>
            <a:custGeom>
              <a:avLst/>
              <a:gdLst/>
              <a:ahLst/>
              <a:cxnLst/>
              <a:rect l="l" t="t" r="r" b="b"/>
              <a:pathLst>
                <a:path w="8893810" h="1939289">
                  <a:moveTo>
                    <a:pt x="8893683" y="0"/>
                  </a:moveTo>
                  <a:lnTo>
                    <a:pt x="0" y="0"/>
                  </a:lnTo>
                  <a:lnTo>
                    <a:pt x="0" y="1939036"/>
                  </a:lnTo>
                  <a:lnTo>
                    <a:pt x="8893683" y="1939036"/>
                  </a:lnTo>
                  <a:lnTo>
                    <a:pt x="889368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398524" y="3978528"/>
              <a:ext cx="8949055" cy="1994535"/>
            </a:xfrm>
            <a:custGeom>
              <a:avLst/>
              <a:gdLst/>
              <a:ahLst/>
              <a:cxnLst/>
              <a:rect l="l" t="t" r="r" b="b"/>
              <a:pathLst>
                <a:path w="8949055" h="1994535">
                  <a:moveTo>
                    <a:pt x="8921115" y="0"/>
                  </a:moveTo>
                  <a:lnTo>
                    <a:pt x="27559" y="0"/>
                  </a:lnTo>
                  <a:lnTo>
                    <a:pt x="16823" y="2160"/>
                  </a:lnTo>
                  <a:lnTo>
                    <a:pt x="8064" y="8048"/>
                  </a:lnTo>
                  <a:lnTo>
                    <a:pt x="2162" y="16769"/>
                  </a:lnTo>
                  <a:lnTo>
                    <a:pt x="0" y="27432"/>
                  </a:lnTo>
                  <a:lnTo>
                    <a:pt x="0" y="1966468"/>
                  </a:lnTo>
                  <a:lnTo>
                    <a:pt x="2162" y="1977172"/>
                  </a:lnTo>
                  <a:lnTo>
                    <a:pt x="8064" y="1985911"/>
                  </a:lnTo>
                  <a:lnTo>
                    <a:pt x="16823" y="1991803"/>
                  </a:lnTo>
                  <a:lnTo>
                    <a:pt x="27559" y="1993963"/>
                  </a:lnTo>
                  <a:lnTo>
                    <a:pt x="8921115" y="1993963"/>
                  </a:lnTo>
                  <a:lnTo>
                    <a:pt x="8931850" y="1991803"/>
                  </a:lnTo>
                  <a:lnTo>
                    <a:pt x="8940609" y="1985911"/>
                  </a:lnTo>
                  <a:lnTo>
                    <a:pt x="8946511" y="1977172"/>
                  </a:lnTo>
                  <a:lnTo>
                    <a:pt x="8948674" y="1966468"/>
                  </a:lnTo>
                  <a:lnTo>
                    <a:pt x="8948674" y="1960968"/>
                  </a:lnTo>
                  <a:lnTo>
                    <a:pt x="33019" y="1960968"/>
                  </a:lnTo>
                  <a:lnTo>
                    <a:pt x="33019" y="33020"/>
                  </a:lnTo>
                  <a:lnTo>
                    <a:pt x="8948674" y="33020"/>
                  </a:lnTo>
                  <a:lnTo>
                    <a:pt x="8948674" y="27432"/>
                  </a:lnTo>
                  <a:lnTo>
                    <a:pt x="8946511" y="16769"/>
                  </a:lnTo>
                  <a:lnTo>
                    <a:pt x="8940609" y="8048"/>
                  </a:lnTo>
                  <a:lnTo>
                    <a:pt x="8931850" y="2160"/>
                  </a:lnTo>
                  <a:lnTo>
                    <a:pt x="8921115" y="0"/>
                  </a:lnTo>
                  <a:close/>
                </a:path>
                <a:path w="8949055" h="1994535">
                  <a:moveTo>
                    <a:pt x="8948674" y="33020"/>
                  </a:moveTo>
                  <a:lnTo>
                    <a:pt x="8915654" y="33020"/>
                  </a:lnTo>
                  <a:lnTo>
                    <a:pt x="8915654" y="1960968"/>
                  </a:lnTo>
                  <a:lnTo>
                    <a:pt x="8948674" y="1960968"/>
                  </a:lnTo>
                  <a:lnTo>
                    <a:pt x="8948674" y="33020"/>
                  </a:lnTo>
                  <a:close/>
                </a:path>
                <a:path w="8949055" h="1994535">
                  <a:moveTo>
                    <a:pt x="8904605" y="43942"/>
                  </a:moveTo>
                  <a:lnTo>
                    <a:pt x="44068" y="43942"/>
                  </a:lnTo>
                  <a:lnTo>
                    <a:pt x="44068" y="1949970"/>
                  </a:lnTo>
                  <a:lnTo>
                    <a:pt x="8904605" y="1949970"/>
                  </a:lnTo>
                  <a:lnTo>
                    <a:pt x="8904605" y="1938972"/>
                  </a:lnTo>
                  <a:lnTo>
                    <a:pt x="54990" y="1938972"/>
                  </a:lnTo>
                  <a:lnTo>
                    <a:pt x="54990" y="54991"/>
                  </a:lnTo>
                  <a:lnTo>
                    <a:pt x="8904605" y="54991"/>
                  </a:lnTo>
                  <a:lnTo>
                    <a:pt x="8904605" y="43942"/>
                  </a:lnTo>
                  <a:close/>
                </a:path>
                <a:path w="8949055" h="1994535">
                  <a:moveTo>
                    <a:pt x="8904605" y="54991"/>
                  </a:moveTo>
                  <a:lnTo>
                    <a:pt x="8893683" y="54991"/>
                  </a:lnTo>
                  <a:lnTo>
                    <a:pt x="8893683" y="1938972"/>
                  </a:lnTo>
                  <a:lnTo>
                    <a:pt x="8904605" y="1938972"/>
                  </a:lnTo>
                  <a:lnTo>
                    <a:pt x="8904605" y="54991"/>
                  </a:lnTo>
                  <a:close/>
                </a:path>
              </a:pathLst>
            </a:custGeom>
            <a:solidFill>
              <a:srgbClr val="0E6E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1398524" y="930402"/>
            <a:ext cx="8949055" cy="1624965"/>
          </a:xfrm>
          <a:custGeom>
            <a:avLst/>
            <a:gdLst/>
            <a:ahLst/>
            <a:cxnLst/>
            <a:rect l="l" t="t" r="r" b="b"/>
            <a:pathLst>
              <a:path w="8949055" h="1624964">
                <a:moveTo>
                  <a:pt x="8921115" y="0"/>
                </a:moveTo>
                <a:lnTo>
                  <a:pt x="27559" y="0"/>
                </a:lnTo>
                <a:lnTo>
                  <a:pt x="16823" y="2162"/>
                </a:lnTo>
                <a:lnTo>
                  <a:pt x="8064" y="8064"/>
                </a:lnTo>
                <a:lnTo>
                  <a:pt x="2162" y="16823"/>
                </a:lnTo>
                <a:lnTo>
                  <a:pt x="0" y="27559"/>
                </a:lnTo>
                <a:lnTo>
                  <a:pt x="0" y="1597152"/>
                </a:lnTo>
                <a:lnTo>
                  <a:pt x="2162" y="1607887"/>
                </a:lnTo>
                <a:lnTo>
                  <a:pt x="8064" y="1616646"/>
                </a:lnTo>
                <a:lnTo>
                  <a:pt x="16823" y="1622548"/>
                </a:lnTo>
                <a:lnTo>
                  <a:pt x="27559" y="1624711"/>
                </a:lnTo>
                <a:lnTo>
                  <a:pt x="8921115" y="1624711"/>
                </a:lnTo>
                <a:lnTo>
                  <a:pt x="8931850" y="1622548"/>
                </a:lnTo>
                <a:lnTo>
                  <a:pt x="8940609" y="1616646"/>
                </a:lnTo>
                <a:lnTo>
                  <a:pt x="8946511" y="1607887"/>
                </a:lnTo>
                <a:lnTo>
                  <a:pt x="8948674" y="1597152"/>
                </a:lnTo>
                <a:lnTo>
                  <a:pt x="8948674" y="1591690"/>
                </a:lnTo>
                <a:lnTo>
                  <a:pt x="33019" y="1591690"/>
                </a:lnTo>
                <a:lnTo>
                  <a:pt x="33019" y="33020"/>
                </a:lnTo>
                <a:lnTo>
                  <a:pt x="8948674" y="33020"/>
                </a:lnTo>
                <a:lnTo>
                  <a:pt x="8948674" y="27559"/>
                </a:lnTo>
                <a:lnTo>
                  <a:pt x="8946511" y="16823"/>
                </a:lnTo>
                <a:lnTo>
                  <a:pt x="8940609" y="8064"/>
                </a:lnTo>
                <a:lnTo>
                  <a:pt x="8931850" y="2162"/>
                </a:lnTo>
                <a:lnTo>
                  <a:pt x="8921115" y="0"/>
                </a:lnTo>
                <a:close/>
              </a:path>
              <a:path w="8949055" h="1624964">
                <a:moveTo>
                  <a:pt x="8948674" y="33020"/>
                </a:moveTo>
                <a:lnTo>
                  <a:pt x="8915654" y="33020"/>
                </a:lnTo>
                <a:lnTo>
                  <a:pt x="8915654" y="1591690"/>
                </a:lnTo>
                <a:lnTo>
                  <a:pt x="8948674" y="1591690"/>
                </a:lnTo>
                <a:lnTo>
                  <a:pt x="8948674" y="33020"/>
                </a:lnTo>
                <a:close/>
              </a:path>
              <a:path w="8949055" h="1624964">
                <a:moveTo>
                  <a:pt x="8904605" y="44069"/>
                </a:moveTo>
                <a:lnTo>
                  <a:pt x="44068" y="44069"/>
                </a:lnTo>
                <a:lnTo>
                  <a:pt x="44068" y="1580642"/>
                </a:lnTo>
                <a:lnTo>
                  <a:pt x="8904605" y="1580642"/>
                </a:lnTo>
                <a:lnTo>
                  <a:pt x="8904605" y="1569720"/>
                </a:lnTo>
                <a:lnTo>
                  <a:pt x="54990" y="1569720"/>
                </a:lnTo>
                <a:lnTo>
                  <a:pt x="54990" y="54990"/>
                </a:lnTo>
                <a:lnTo>
                  <a:pt x="8904605" y="54990"/>
                </a:lnTo>
                <a:lnTo>
                  <a:pt x="8904605" y="44069"/>
                </a:lnTo>
                <a:close/>
              </a:path>
              <a:path w="8949055" h="1624964">
                <a:moveTo>
                  <a:pt x="8904605" y="54990"/>
                </a:moveTo>
                <a:lnTo>
                  <a:pt x="8893683" y="54990"/>
                </a:lnTo>
                <a:lnTo>
                  <a:pt x="8893683" y="1569720"/>
                </a:lnTo>
                <a:lnTo>
                  <a:pt x="8904605" y="1569720"/>
                </a:lnTo>
                <a:lnTo>
                  <a:pt x="8904605" y="54990"/>
                </a:lnTo>
                <a:close/>
              </a:path>
            </a:pathLst>
          </a:custGeom>
          <a:solidFill>
            <a:srgbClr val="0E6EC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56108" y="259841"/>
            <a:ext cx="5073015" cy="1112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Times New Roman"/>
                <a:cs typeface="Times New Roman"/>
              </a:rPr>
              <a:t>Network</a:t>
            </a:r>
            <a:r>
              <a:rPr sz="2400" b="1" spc="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of</a:t>
            </a:r>
            <a:r>
              <a:rPr sz="2400" b="1" spc="-1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Frame</a:t>
            </a:r>
            <a:r>
              <a:rPr sz="2400" b="1" spc="-1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system</a:t>
            </a:r>
            <a:r>
              <a:rPr sz="2400" b="1" spc="-2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for</a:t>
            </a:r>
            <a:r>
              <a:rPr sz="2400" b="1" spc="-50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hospitals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400">
              <a:latin typeface="Times New Roman"/>
              <a:cs typeface="Times New Roman"/>
            </a:endParaRPr>
          </a:p>
          <a:p>
            <a:pPr marL="93345" algn="ctr">
              <a:lnSpc>
                <a:spcPct val="100000"/>
              </a:lnSpc>
            </a:pPr>
            <a:r>
              <a:rPr sz="2400" b="1" spc="-5" dirty="0">
                <a:latin typeface="Times New Roman"/>
                <a:cs typeface="Times New Roman"/>
              </a:rPr>
              <a:t>Child</a:t>
            </a:r>
            <a:r>
              <a:rPr sz="2400" b="1" spc="-2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Hospital</a:t>
            </a:r>
            <a:r>
              <a:rPr sz="2400" b="1" spc="-4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Frame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04950" y="1346453"/>
            <a:ext cx="1177290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Times New Roman"/>
                <a:cs typeface="Times New Roman"/>
              </a:rPr>
              <a:t>F_name:  Ako: </a:t>
            </a:r>
            <a:r>
              <a:rPr sz="2400" b="1" dirty="0">
                <a:latin typeface="Times New Roman"/>
                <a:cs typeface="Times New Roman"/>
              </a:rPr>
              <a:t> Age: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334003" y="1346453"/>
            <a:ext cx="4095750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Times New Roman"/>
                <a:cs typeface="Times New Roman"/>
              </a:rPr>
              <a:t>child_hospital</a:t>
            </a: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dirty="0">
                <a:latin typeface="Times New Roman"/>
                <a:cs typeface="Times New Roman"/>
              </a:rPr>
              <a:t>hospital</a:t>
            </a:r>
            <a:r>
              <a:rPr sz="2400" spc="-6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(Hospital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Frame)</a:t>
            </a: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dirty="0">
                <a:latin typeface="Times New Roman"/>
                <a:cs typeface="Times New Roman"/>
              </a:rPr>
              <a:t>(range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–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[0-12]),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(rule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–if_added)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409446" y="2639567"/>
            <a:ext cx="8949055" cy="1255395"/>
          </a:xfrm>
          <a:custGeom>
            <a:avLst/>
            <a:gdLst/>
            <a:ahLst/>
            <a:cxnLst/>
            <a:rect l="l" t="t" r="r" b="b"/>
            <a:pathLst>
              <a:path w="8949055" h="1255395">
                <a:moveTo>
                  <a:pt x="8921115" y="0"/>
                </a:moveTo>
                <a:lnTo>
                  <a:pt x="27431" y="0"/>
                </a:lnTo>
                <a:lnTo>
                  <a:pt x="16769" y="2160"/>
                </a:lnTo>
                <a:lnTo>
                  <a:pt x="8048" y="8048"/>
                </a:lnTo>
                <a:lnTo>
                  <a:pt x="2160" y="16769"/>
                </a:lnTo>
                <a:lnTo>
                  <a:pt x="0" y="27432"/>
                </a:lnTo>
                <a:lnTo>
                  <a:pt x="0" y="1227836"/>
                </a:lnTo>
                <a:lnTo>
                  <a:pt x="2160" y="1238498"/>
                </a:lnTo>
                <a:lnTo>
                  <a:pt x="8048" y="1247219"/>
                </a:lnTo>
                <a:lnTo>
                  <a:pt x="16769" y="1253107"/>
                </a:lnTo>
                <a:lnTo>
                  <a:pt x="27431" y="1255268"/>
                </a:lnTo>
                <a:lnTo>
                  <a:pt x="8921115" y="1255268"/>
                </a:lnTo>
                <a:lnTo>
                  <a:pt x="8931850" y="1253107"/>
                </a:lnTo>
                <a:lnTo>
                  <a:pt x="8940609" y="1247219"/>
                </a:lnTo>
                <a:lnTo>
                  <a:pt x="8946511" y="1238498"/>
                </a:lnTo>
                <a:lnTo>
                  <a:pt x="8948674" y="1227836"/>
                </a:lnTo>
                <a:lnTo>
                  <a:pt x="8948674" y="1222248"/>
                </a:lnTo>
                <a:lnTo>
                  <a:pt x="33019" y="1222248"/>
                </a:lnTo>
                <a:lnTo>
                  <a:pt x="33019" y="33020"/>
                </a:lnTo>
                <a:lnTo>
                  <a:pt x="8948674" y="33020"/>
                </a:lnTo>
                <a:lnTo>
                  <a:pt x="8948674" y="27432"/>
                </a:lnTo>
                <a:lnTo>
                  <a:pt x="8946511" y="16769"/>
                </a:lnTo>
                <a:lnTo>
                  <a:pt x="8940609" y="8048"/>
                </a:lnTo>
                <a:lnTo>
                  <a:pt x="8931850" y="2160"/>
                </a:lnTo>
                <a:lnTo>
                  <a:pt x="8921115" y="0"/>
                </a:lnTo>
                <a:close/>
              </a:path>
              <a:path w="8949055" h="1255395">
                <a:moveTo>
                  <a:pt x="8948674" y="33020"/>
                </a:moveTo>
                <a:lnTo>
                  <a:pt x="8915654" y="33020"/>
                </a:lnTo>
                <a:lnTo>
                  <a:pt x="8915654" y="1222248"/>
                </a:lnTo>
                <a:lnTo>
                  <a:pt x="8948674" y="1222248"/>
                </a:lnTo>
                <a:lnTo>
                  <a:pt x="8948674" y="33020"/>
                </a:lnTo>
                <a:close/>
              </a:path>
              <a:path w="8949055" h="1255395">
                <a:moveTo>
                  <a:pt x="8904605" y="43942"/>
                </a:moveTo>
                <a:lnTo>
                  <a:pt x="43941" y="43942"/>
                </a:lnTo>
                <a:lnTo>
                  <a:pt x="43941" y="1211326"/>
                </a:lnTo>
                <a:lnTo>
                  <a:pt x="8904605" y="1211326"/>
                </a:lnTo>
                <a:lnTo>
                  <a:pt x="8904605" y="1200277"/>
                </a:lnTo>
                <a:lnTo>
                  <a:pt x="54990" y="1200277"/>
                </a:lnTo>
                <a:lnTo>
                  <a:pt x="54990" y="54991"/>
                </a:lnTo>
                <a:lnTo>
                  <a:pt x="8904605" y="54991"/>
                </a:lnTo>
                <a:lnTo>
                  <a:pt x="8904605" y="43942"/>
                </a:lnTo>
                <a:close/>
              </a:path>
              <a:path w="8949055" h="1255395">
                <a:moveTo>
                  <a:pt x="8904605" y="54991"/>
                </a:moveTo>
                <a:lnTo>
                  <a:pt x="8893556" y="54991"/>
                </a:lnTo>
                <a:lnTo>
                  <a:pt x="8893556" y="1200277"/>
                </a:lnTo>
                <a:lnTo>
                  <a:pt x="8904605" y="1200277"/>
                </a:lnTo>
                <a:lnTo>
                  <a:pt x="8904605" y="54991"/>
                </a:lnTo>
                <a:close/>
              </a:path>
            </a:pathLst>
          </a:custGeom>
          <a:solidFill>
            <a:srgbClr val="0E6EC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515872" y="2689936"/>
            <a:ext cx="290258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Times New Roman"/>
                <a:cs typeface="Times New Roman"/>
              </a:rPr>
              <a:t>Heart</a:t>
            </a:r>
            <a:r>
              <a:rPr sz="2400" b="1" spc="-5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Hospital</a:t>
            </a:r>
            <a:r>
              <a:rPr sz="2400" b="1" spc="-6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Frame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1730863" y="6533452"/>
            <a:ext cx="234950" cy="220345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z="1000" spc="-5" dirty="0">
                <a:latin typeface="Lucida Sans Unicode"/>
                <a:cs typeface="Lucida Sans Unicode"/>
              </a:rPr>
              <a:t>73</a:t>
            </a:fld>
            <a:endParaRPr sz="1000">
              <a:latin typeface="Lucida Sans Unicode"/>
              <a:cs typeface="Lucida Sans Unicode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515872" y="3056001"/>
            <a:ext cx="117729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Times New Roman"/>
                <a:cs typeface="Times New Roman"/>
              </a:rPr>
              <a:t>F_name:  Ako: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344926" y="3056001"/>
            <a:ext cx="315214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Times New Roman"/>
                <a:cs typeface="Times New Roman"/>
              </a:rPr>
              <a:t>heart_hospital</a:t>
            </a: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dirty="0">
                <a:latin typeface="Times New Roman"/>
                <a:cs typeface="Times New Roman"/>
              </a:rPr>
              <a:t>hospital</a:t>
            </a:r>
            <a:r>
              <a:rPr sz="2400" spc="-7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(Hospital</a:t>
            </a:r>
            <a:r>
              <a:rPr sz="2400" spc="-5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Frame)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504950" y="4029278"/>
            <a:ext cx="1491615" cy="1854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Times New Roman"/>
                <a:cs typeface="Times New Roman"/>
              </a:rPr>
              <a:t>Lab</a:t>
            </a:r>
            <a:r>
              <a:rPr sz="2400" b="1" spc="-8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Frame </a:t>
            </a:r>
            <a:r>
              <a:rPr sz="2400" b="1" spc="-58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F_name: </a:t>
            </a:r>
            <a:r>
              <a:rPr sz="2400" b="1" dirty="0">
                <a:latin typeface="Times New Roman"/>
                <a:cs typeface="Times New Roman"/>
              </a:rPr>
              <a:t> Part_of: </a:t>
            </a:r>
            <a:r>
              <a:rPr sz="2400" b="1" spc="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Pathology: </a:t>
            </a:r>
            <a:r>
              <a:rPr sz="2400" b="1" spc="-58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X_Ray: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334003" y="4395342"/>
            <a:ext cx="3609975" cy="1489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Times New Roman"/>
                <a:cs typeface="Times New Roman"/>
              </a:rPr>
              <a:t>lab</a:t>
            </a:r>
            <a:endParaRPr sz="2400">
              <a:latin typeface="Times New Roman"/>
              <a:cs typeface="Times New Roman"/>
            </a:endParaRPr>
          </a:p>
          <a:p>
            <a:pPr marL="12700" marR="5080">
              <a:lnSpc>
                <a:spcPct val="100000"/>
              </a:lnSpc>
            </a:pPr>
            <a:r>
              <a:rPr sz="2400" dirty="0">
                <a:latin typeface="Times New Roman"/>
                <a:cs typeface="Times New Roman"/>
              </a:rPr>
              <a:t>hospital (Hospital </a:t>
            </a:r>
            <a:r>
              <a:rPr sz="2400" spc="-5" dirty="0">
                <a:latin typeface="Times New Roman"/>
                <a:cs typeface="Times New Roman"/>
              </a:rPr>
              <a:t>Frame) 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pathology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(Pathology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Frame) </a:t>
            </a:r>
            <a:r>
              <a:rPr sz="2400" spc="-58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x_ray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(X_Ray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Frame)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4326890"/>
            <a:ext cx="10238740" cy="2531110"/>
            <a:chOff x="0" y="4326890"/>
            <a:chExt cx="10238740" cy="2531110"/>
          </a:xfrm>
        </p:grpSpPr>
        <p:sp>
          <p:nvSpPr>
            <p:cNvPr id="3" name="object 3"/>
            <p:cNvSpPr/>
            <p:nvPr/>
          </p:nvSpPr>
          <p:spPr>
            <a:xfrm>
              <a:off x="1317244" y="4354309"/>
              <a:ext cx="8893810" cy="1939289"/>
            </a:xfrm>
            <a:custGeom>
              <a:avLst/>
              <a:gdLst/>
              <a:ahLst/>
              <a:cxnLst/>
              <a:rect l="l" t="t" r="r" b="b"/>
              <a:pathLst>
                <a:path w="8893810" h="1939289">
                  <a:moveTo>
                    <a:pt x="8893683" y="0"/>
                  </a:moveTo>
                  <a:lnTo>
                    <a:pt x="0" y="0"/>
                  </a:lnTo>
                  <a:lnTo>
                    <a:pt x="0" y="1939036"/>
                  </a:lnTo>
                  <a:lnTo>
                    <a:pt x="8893683" y="1939036"/>
                  </a:lnTo>
                  <a:lnTo>
                    <a:pt x="889368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289685" y="4326890"/>
              <a:ext cx="8949055" cy="1994535"/>
            </a:xfrm>
            <a:custGeom>
              <a:avLst/>
              <a:gdLst/>
              <a:ahLst/>
              <a:cxnLst/>
              <a:rect l="l" t="t" r="r" b="b"/>
              <a:pathLst>
                <a:path w="8949055" h="1994535">
                  <a:moveTo>
                    <a:pt x="8921115" y="0"/>
                  </a:moveTo>
                  <a:lnTo>
                    <a:pt x="27559" y="0"/>
                  </a:lnTo>
                  <a:lnTo>
                    <a:pt x="16823" y="2160"/>
                  </a:lnTo>
                  <a:lnTo>
                    <a:pt x="8064" y="8048"/>
                  </a:lnTo>
                  <a:lnTo>
                    <a:pt x="2162" y="16769"/>
                  </a:lnTo>
                  <a:lnTo>
                    <a:pt x="0" y="27432"/>
                  </a:lnTo>
                  <a:lnTo>
                    <a:pt x="0" y="1966455"/>
                  </a:lnTo>
                  <a:lnTo>
                    <a:pt x="2162" y="1977161"/>
                  </a:lnTo>
                  <a:lnTo>
                    <a:pt x="8064" y="1985905"/>
                  </a:lnTo>
                  <a:lnTo>
                    <a:pt x="16823" y="1991801"/>
                  </a:lnTo>
                  <a:lnTo>
                    <a:pt x="27559" y="1993963"/>
                  </a:lnTo>
                  <a:lnTo>
                    <a:pt x="8921115" y="1993963"/>
                  </a:lnTo>
                  <a:lnTo>
                    <a:pt x="8931850" y="1991801"/>
                  </a:lnTo>
                  <a:lnTo>
                    <a:pt x="8940609" y="1985905"/>
                  </a:lnTo>
                  <a:lnTo>
                    <a:pt x="8946511" y="1977161"/>
                  </a:lnTo>
                  <a:lnTo>
                    <a:pt x="8948674" y="1966455"/>
                  </a:lnTo>
                  <a:lnTo>
                    <a:pt x="8948674" y="1960956"/>
                  </a:lnTo>
                  <a:lnTo>
                    <a:pt x="33020" y="1960956"/>
                  </a:lnTo>
                  <a:lnTo>
                    <a:pt x="33020" y="33020"/>
                  </a:lnTo>
                  <a:lnTo>
                    <a:pt x="8948674" y="33020"/>
                  </a:lnTo>
                  <a:lnTo>
                    <a:pt x="8948674" y="27432"/>
                  </a:lnTo>
                  <a:lnTo>
                    <a:pt x="8946511" y="16769"/>
                  </a:lnTo>
                  <a:lnTo>
                    <a:pt x="8940609" y="8048"/>
                  </a:lnTo>
                  <a:lnTo>
                    <a:pt x="8931850" y="2160"/>
                  </a:lnTo>
                  <a:lnTo>
                    <a:pt x="8921115" y="0"/>
                  </a:lnTo>
                  <a:close/>
                </a:path>
                <a:path w="8949055" h="1994535">
                  <a:moveTo>
                    <a:pt x="8948674" y="33020"/>
                  </a:moveTo>
                  <a:lnTo>
                    <a:pt x="8915654" y="33020"/>
                  </a:lnTo>
                  <a:lnTo>
                    <a:pt x="8915654" y="1960956"/>
                  </a:lnTo>
                  <a:lnTo>
                    <a:pt x="8948674" y="1960956"/>
                  </a:lnTo>
                  <a:lnTo>
                    <a:pt x="8948674" y="33020"/>
                  </a:lnTo>
                  <a:close/>
                </a:path>
                <a:path w="8949055" h="1994535">
                  <a:moveTo>
                    <a:pt x="8904605" y="43942"/>
                  </a:moveTo>
                  <a:lnTo>
                    <a:pt x="43942" y="43942"/>
                  </a:lnTo>
                  <a:lnTo>
                    <a:pt x="43942" y="1949958"/>
                  </a:lnTo>
                  <a:lnTo>
                    <a:pt x="8904605" y="1949958"/>
                  </a:lnTo>
                  <a:lnTo>
                    <a:pt x="8904605" y="1938959"/>
                  </a:lnTo>
                  <a:lnTo>
                    <a:pt x="54990" y="1938959"/>
                  </a:lnTo>
                  <a:lnTo>
                    <a:pt x="54990" y="54991"/>
                  </a:lnTo>
                  <a:lnTo>
                    <a:pt x="8904605" y="54991"/>
                  </a:lnTo>
                  <a:lnTo>
                    <a:pt x="8904605" y="43942"/>
                  </a:lnTo>
                  <a:close/>
                </a:path>
                <a:path w="8949055" h="1994535">
                  <a:moveTo>
                    <a:pt x="8904605" y="54991"/>
                  </a:moveTo>
                  <a:lnTo>
                    <a:pt x="8893683" y="54991"/>
                  </a:lnTo>
                  <a:lnTo>
                    <a:pt x="8893683" y="1938959"/>
                  </a:lnTo>
                  <a:lnTo>
                    <a:pt x="8904605" y="1938959"/>
                  </a:lnTo>
                  <a:lnTo>
                    <a:pt x="8904605" y="54991"/>
                  </a:lnTo>
                  <a:close/>
                </a:path>
              </a:pathLst>
            </a:custGeom>
            <a:solidFill>
              <a:srgbClr val="0E6E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356108" y="259841"/>
            <a:ext cx="50730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Times New Roman"/>
                <a:cs typeface="Times New Roman"/>
              </a:rPr>
              <a:t>Network</a:t>
            </a:r>
            <a:r>
              <a:rPr sz="2400" b="1" spc="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of</a:t>
            </a:r>
            <a:r>
              <a:rPr sz="2400" b="1" spc="-1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Frame</a:t>
            </a:r>
            <a:r>
              <a:rPr sz="2400" b="1" spc="-1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system</a:t>
            </a:r>
            <a:r>
              <a:rPr sz="2400" b="1" spc="-2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for</a:t>
            </a:r>
            <a:r>
              <a:rPr sz="2400" b="1" spc="-50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hospitals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311402" y="930402"/>
            <a:ext cx="8949055" cy="1624965"/>
          </a:xfrm>
          <a:custGeom>
            <a:avLst/>
            <a:gdLst/>
            <a:ahLst/>
            <a:cxnLst/>
            <a:rect l="l" t="t" r="r" b="b"/>
            <a:pathLst>
              <a:path w="8949055" h="1624964">
                <a:moveTo>
                  <a:pt x="8921242" y="0"/>
                </a:moveTo>
                <a:lnTo>
                  <a:pt x="27559" y="0"/>
                </a:lnTo>
                <a:lnTo>
                  <a:pt x="16823" y="2162"/>
                </a:lnTo>
                <a:lnTo>
                  <a:pt x="8064" y="8064"/>
                </a:lnTo>
                <a:lnTo>
                  <a:pt x="2162" y="16823"/>
                </a:lnTo>
                <a:lnTo>
                  <a:pt x="0" y="27559"/>
                </a:lnTo>
                <a:lnTo>
                  <a:pt x="0" y="1597152"/>
                </a:lnTo>
                <a:lnTo>
                  <a:pt x="2162" y="1607887"/>
                </a:lnTo>
                <a:lnTo>
                  <a:pt x="8064" y="1616646"/>
                </a:lnTo>
                <a:lnTo>
                  <a:pt x="16823" y="1622548"/>
                </a:lnTo>
                <a:lnTo>
                  <a:pt x="27559" y="1624711"/>
                </a:lnTo>
                <a:lnTo>
                  <a:pt x="8921242" y="1624711"/>
                </a:lnTo>
                <a:lnTo>
                  <a:pt x="8931904" y="1622548"/>
                </a:lnTo>
                <a:lnTo>
                  <a:pt x="8940625" y="1616646"/>
                </a:lnTo>
                <a:lnTo>
                  <a:pt x="8946513" y="1607887"/>
                </a:lnTo>
                <a:lnTo>
                  <a:pt x="8948674" y="1597152"/>
                </a:lnTo>
                <a:lnTo>
                  <a:pt x="8948674" y="1591690"/>
                </a:lnTo>
                <a:lnTo>
                  <a:pt x="33019" y="1591690"/>
                </a:lnTo>
                <a:lnTo>
                  <a:pt x="33019" y="33020"/>
                </a:lnTo>
                <a:lnTo>
                  <a:pt x="8948674" y="33020"/>
                </a:lnTo>
                <a:lnTo>
                  <a:pt x="8948674" y="27559"/>
                </a:lnTo>
                <a:lnTo>
                  <a:pt x="8946513" y="16823"/>
                </a:lnTo>
                <a:lnTo>
                  <a:pt x="8940625" y="8064"/>
                </a:lnTo>
                <a:lnTo>
                  <a:pt x="8931904" y="2162"/>
                </a:lnTo>
                <a:lnTo>
                  <a:pt x="8921242" y="0"/>
                </a:lnTo>
                <a:close/>
              </a:path>
              <a:path w="8949055" h="1624964">
                <a:moveTo>
                  <a:pt x="8948674" y="33020"/>
                </a:moveTo>
                <a:lnTo>
                  <a:pt x="8915654" y="33020"/>
                </a:lnTo>
                <a:lnTo>
                  <a:pt x="8915654" y="1591690"/>
                </a:lnTo>
                <a:lnTo>
                  <a:pt x="8948674" y="1591690"/>
                </a:lnTo>
                <a:lnTo>
                  <a:pt x="8948674" y="33020"/>
                </a:lnTo>
                <a:close/>
              </a:path>
              <a:path w="8949055" h="1624964">
                <a:moveTo>
                  <a:pt x="8904732" y="44069"/>
                </a:moveTo>
                <a:lnTo>
                  <a:pt x="44068" y="44069"/>
                </a:lnTo>
                <a:lnTo>
                  <a:pt x="44068" y="1580642"/>
                </a:lnTo>
                <a:lnTo>
                  <a:pt x="8904732" y="1580642"/>
                </a:lnTo>
                <a:lnTo>
                  <a:pt x="8904732" y="1569720"/>
                </a:lnTo>
                <a:lnTo>
                  <a:pt x="55117" y="1569720"/>
                </a:lnTo>
                <a:lnTo>
                  <a:pt x="55117" y="54990"/>
                </a:lnTo>
                <a:lnTo>
                  <a:pt x="8904732" y="54990"/>
                </a:lnTo>
                <a:lnTo>
                  <a:pt x="8904732" y="44069"/>
                </a:lnTo>
                <a:close/>
              </a:path>
              <a:path w="8949055" h="1624964">
                <a:moveTo>
                  <a:pt x="8904732" y="54990"/>
                </a:moveTo>
                <a:lnTo>
                  <a:pt x="8893683" y="54990"/>
                </a:lnTo>
                <a:lnTo>
                  <a:pt x="8893683" y="1569720"/>
                </a:lnTo>
                <a:lnTo>
                  <a:pt x="8904732" y="1569720"/>
                </a:lnTo>
                <a:lnTo>
                  <a:pt x="8904732" y="54990"/>
                </a:lnTo>
                <a:close/>
              </a:path>
            </a:pathLst>
          </a:custGeom>
          <a:solidFill>
            <a:srgbClr val="0E6EC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246882" y="1346453"/>
            <a:ext cx="4822825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Times New Roman"/>
                <a:cs typeface="Times New Roman"/>
              </a:rPr>
              <a:t>ward</a:t>
            </a: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dirty="0">
                <a:latin typeface="Times New Roman"/>
                <a:cs typeface="Times New Roman"/>
              </a:rPr>
              <a:t>hospital</a:t>
            </a:r>
            <a:r>
              <a:rPr sz="2400" spc="-6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(Hospital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Frame)</a:t>
            </a: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dirty="0">
                <a:latin typeface="Times New Roman"/>
                <a:cs typeface="Times New Roman"/>
              </a:rPr>
              <a:t>orthopaedic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(Orthopaedic</a:t>
            </a:r>
            <a:r>
              <a:rPr sz="2400" spc="-100" dirty="0">
                <a:latin typeface="Times New Roman"/>
                <a:cs typeface="Times New Roman"/>
              </a:rPr>
              <a:t> </a:t>
            </a:r>
            <a:r>
              <a:rPr sz="2400" spc="-55" dirty="0">
                <a:latin typeface="Times New Roman"/>
                <a:cs typeface="Times New Roman"/>
              </a:rPr>
              <a:t>Ward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Frame)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300607" y="2639567"/>
            <a:ext cx="8949055" cy="1624965"/>
          </a:xfrm>
          <a:custGeom>
            <a:avLst/>
            <a:gdLst/>
            <a:ahLst/>
            <a:cxnLst/>
            <a:rect l="l" t="t" r="r" b="b"/>
            <a:pathLst>
              <a:path w="8949055" h="1624964">
                <a:moveTo>
                  <a:pt x="8921115" y="0"/>
                </a:moveTo>
                <a:lnTo>
                  <a:pt x="27431" y="0"/>
                </a:lnTo>
                <a:lnTo>
                  <a:pt x="16769" y="2160"/>
                </a:lnTo>
                <a:lnTo>
                  <a:pt x="8048" y="8048"/>
                </a:lnTo>
                <a:lnTo>
                  <a:pt x="2160" y="16769"/>
                </a:lnTo>
                <a:lnTo>
                  <a:pt x="0" y="27432"/>
                </a:lnTo>
                <a:lnTo>
                  <a:pt x="0" y="1597152"/>
                </a:lnTo>
                <a:lnTo>
                  <a:pt x="2160" y="1607814"/>
                </a:lnTo>
                <a:lnTo>
                  <a:pt x="8048" y="1616535"/>
                </a:lnTo>
                <a:lnTo>
                  <a:pt x="16769" y="1622423"/>
                </a:lnTo>
                <a:lnTo>
                  <a:pt x="27431" y="1624584"/>
                </a:lnTo>
                <a:lnTo>
                  <a:pt x="8921115" y="1624584"/>
                </a:lnTo>
                <a:lnTo>
                  <a:pt x="8931777" y="1622423"/>
                </a:lnTo>
                <a:lnTo>
                  <a:pt x="8940498" y="1616535"/>
                </a:lnTo>
                <a:lnTo>
                  <a:pt x="8946386" y="1607814"/>
                </a:lnTo>
                <a:lnTo>
                  <a:pt x="8948547" y="1597152"/>
                </a:lnTo>
                <a:lnTo>
                  <a:pt x="8948547" y="1591564"/>
                </a:lnTo>
                <a:lnTo>
                  <a:pt x="33020" y="1591564"/>
                </a:lnTo>
                <a:lnTo>
                  <a:pt x="33020" y="33020"/>
                </a:lnTo>
                <a:lnTo>
                  <a:pt x="8948547" y="33020"/>
                </a:lnTo>
                <a:lnTo>
                  <a:pt x="8948547" y="27432"/>
                </a:lnTo>
                <a:lnTo>
                  <a:pt x="8946386" y="16769"/>
                </a:lnTo>
                <a:lnTo>
                  <a:pt x="8940498" y="8048"/>
                </a:lnTo>
                <a:lnTo>
                  <a:pt x="8931777" y="2160"/>
                </a:lnTo>
                <a:lnTo>
                  <a:pt x="8921115" y="0"/>
                </a:lnTo>
                <a:close/>
              </a:path>
              <a:path w="8949055" h="1624964">
                <a:moveTo>
                  <a:pt x="8948547" y="33020"/>
                </a:moveTo>
                <a:lnTo>
                  <a:pt x="8915654" y="33020"/>
                </a:lnTo>
                <a:lnTo>
                  <a:pt x="8915654" y="1591564"/>
                </a:lnTo>
                <a:lnTo>
                  <a:pt x="8948547" y="1591564"/>
                </a:lnTo>
                <a:lnTo>
                  <a:pt x="8948547" y="33020"/>
                </a:lnTo>
                <a:close/>
              </a:path>
              <a:path w="8949055" h="1624964">
                <a:moveTo>
                  <a:pt x="8904605" y="43942"/>
                </a:moveTo>
                <a:lnTo>
                  <a:pt x="43942" y="43942"/>
                </a:lnTo>
                <a:lnTo>
                  <a:pt x="43942" y="1580642"/>
                </a:lnTo>
                <a:lnTo>
                  <a:pt x="8904605" y="1580642"/>
                </a:lnTo>
                <a:lnTo>
                  <a:pt x="8904605" y="1569593"/>
                </a:lnTo>
                <a:lnTo>
                  <a:pt x="54990" y="1569593"/>
                </a:lnTo>
                <a:lnTo>
                  <a:pt x="54990" y="54991"/>
                </a:lnTo>
                <a:lnTo>
                  <a:pt x="8904605" y="54991"/>
                </a:lnTo>
                <a:lnTo>
                  <a:pt x="8904605" y="43942"/>
                </a:lnTo>
                <a:close/>
              </a:path>
              <a:path w="8949055" h="1624964">
                <a:moveTo>
                  <a:pt x="8904605" y="54991"/>
                </a:moveTo>
                <a:lnTo>
                  <a:pt x="8893556" y="54991"/>
                </a:lnTo>
                <a:lnTo>
                  <a:pt x="8893556" y="1569593"/>
                </a:lnTo>
                <a:lnTo>
                  <a:pt x="8904605" y="1569593"/>
                </a:lnTo>
                <a:lnTo>
                  <a:pt x="8904605" y="54991"/>
                </a:lnTo>
                <a:close/>
              </a:path>
            </a:pathLst>
          </a:custGeom>
          <a:solidFill>
            <a:srgbClr val="0E6EC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407033" y="980694"/>
            <a:ext cx="1857375" cy="2101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860" marR="139700">
              <a:lnSpc>
                <a:spcPct val="100000"/>
              </a:lnSpc>
              <a:spcBef>
                <a:spcPts val="100"/>
              </a:spcBef>
            </a:pPr>
            <a:r>
              <a:rPr sz="2400" b="1" spc="-35" dirty="0">
                <a:latin typeface="Times New Roman"/>
                <a:cs typeface="Times New Roman"/>
              </a:rPr>
              <a:t>Ward</a:t>
            </a:r>
            <a:r>
              <a:rPr sz="2400" b="1" spc="-8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Frame </a:t>
            </a:r>
            <a:r>
              <a:rPr sz="2400" b="1" spc="-58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F_name: </a:t>
            </a:r>
            <a:r>
              <a:rPr sz="2400" b="1" spc="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Part_of: </a:t>
            </a:r>
            <a:r>
              <a:rPr sz="2400" b="1" spc="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Ortho:</a:t>
            </a: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939"/>
              </a:spcBef>
            </a:pPr>
            <a:r>
              <a:rPr sz="2400" b="1" spc="-5" dirty="0">
                <a:latin typeface="Times New Roman"/>
                <a:cs typeface="Times New Roman"/>
              </a:rPr>
              <a:t>Doctor</a:t>
            </a:r>
            <a:r>
              <a:rPr sz="2400" b="1" spc="-10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Frame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1730863" y="6533452"/>
            <a:ext cx="234950" cy="220345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z="1000" spc="-5" dirty="0">
                <a:latin typeface="Lucida Sans Unicode"/>
                <a:cs typeface="Lucida Sans Unicode"/>
              </a:rPr>
              <a:t>74</a:t>
            </a:fld>
            <a:endParaRPr sz="1000">
              <a:latin typeface="Lucida Sans Unicode"/>
              <a:cs typeface="Lucida Sans Unicode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407033" y="3056001"/>
            <a:ext cx="117729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Times New Roman"/>
                <a:cs typeface="Times New Roman"/>
              </a:rPr>
              <a:t>F_name:  </a:t>
            </a:r>
            <a:r>
              <a:rPr sz="2400" b="1" dirty="0">
                <a:latin typeface="Times New Roman"/>
                <a:cs typeface="Times New Roman"/>
              </a:rPr>
              <a:t>Part_of: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235832" y="3056001"/>
            <a:ext cx="991869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Times New Roman"/>
                <a:cs typeface="Times New Roman"/>
              </a:rPr>
              <a:t>doctor 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hospit</a:t>
            </a:r>
            <a:r>
              <a:rPr sz="2400" spc="5" dirty="0">
                <a:latin typeface="Times New Roman"/>
                <a:cs typeface="Times New Roman"/>
              </a:rPr>
              <a:t>a</a:t>
            </a:r>
            <a:r>
              <a:rPr sz="2400" dirty="0">
                <a:latin typeface="Times New Roman"/>
                <a:cs typeface="Times New Roman"/>
              </a:rPr>
              <a:t>l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396111" y="3787520"/>
            <a:ext cx="3846829" cy="9817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3495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Times New Roman"/>
                <a:cs typeface="Times New Roman"/>
              </a:rPr>
              <a:t>Qualification:</a:t>
            </a:r>
            <a:r>
              <a:rPr sz="2400" spc="-5" dirty="0">
                <a:latin typeface="Times New Roman"/>
                <a:cs typeface="Times New Roman"/>
              </a:rPr>
              <a:t>(default-MBBS)</a:t>
            </a: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770"/>
              </a:spcBef>
            </a:pPr>
            <a:r>
              <a:rPr sz="2400" b="1" dirty="0">
                <a:latin typeface="Times New Roman"/>
                <a:cs typeface="Times New Roman"/>
              </a:rPr>
              <a:t>Pathology</a:t>
            </a:r>
            <a:r>
              <a:rPr sz="2400" b="1" spc="-4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Frame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396111" y="4743704"/>
            <a:ext cx="1296035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Times New Roman"/>
                <a:cs typeface="Times New Roman"/>
              </a:rPr>
              <a:t>F_name: </a:t>
            </a:r>
            <a:r>
              <a:rPr sz="2400" b="1" dirty="0">
                <a:latin typeface="Times New Roman"/>
                <a:cs typeface="Times New Roman"/>
              </a:rPr>
              <a:t> Part_of: </a:t>
            </a:r>
            <a:r>
              <a:rPr sz="2400" b="1" spc="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Incharg</a:t>
            </a:r>
            <a:r>
              <a:rPr sz="2400" b="1" spc="-5" dirty="0">
                <a:latin typeface="Times New Roman"/>
                <a:cs typeface="Times New Roman"/>
              </a:rPr>
              <a:t>e</a:t>
            </a:r>
            <a:r>
              <a:rPr sz="2400" b="1" dirty="0">
                <a:latin typeface="Times New Roman"/>
                <a:cs typeface="Times New Roman"/>
              </a:rPr>
              <a:t>: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225164" y="4743704"/>
            <a:ext cx="2002789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Times New Roman"/>
                <a:cs typeface="Times New Roman"/>
              </a:rPr>
              <a:t>pathology</a:t>
            </a:r>
            <a:endParaRPr sz="2400">
              <a:latin typeface="Times New Roman"/>
              <a:cs typeface="Times New Roman"/>
            </a:endParaRPr>
          </a:p>
          <a:p>
            <a:pPr marL="12700" marR="5080">
              <a:lnSpc>
                <a:spcPct val="100000"/>
              </a:lnSpc>
            </a:pPr>
            <a:r>
              <a:rPr sz="2400" dirty="0">
                <a:latin typeface="Times New Roman"/>
                <a:cs typeface="Times New Roman"/>
              </a:rPr>
              <a:t>lab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(Lab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Frame) </a:t>
            </a:r>
            <a:r>
              <a:rPr sz="2400" spc="-58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(default-</a:t>
            </a:r>
            <a:r>
              <a:rPr sz="2400" spc="-5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xyz)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396111" y="5841288"/>
            <a:ext cx="23761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40" dirty="0">
                <a:latin typeface="Times New Roman"/>
                <a:cs typeface="Times New Roman"/>
              </a:rPr>
              <a:t>Types</a:t>
            </a:r>
            <a:r>
              <a:rPr sz="2400" b="1" spc="-2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of</a:t>
            </a:r>
            <a:r>
              <a:rPr sz="2400" b="1" spc="-4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tests:</a:t>
            </a:r>
            <a:r>
              <a:rPr sz="2400" dirty="0">
                <a:latin typeface="Times New Roman"/>
                <a:cs typeface="Times New Roman"/>
              </a:rPr>
              <a:t>(…)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85646" y="930402"/>
            <a:ext cx="8949055" cy="1624965"/>
          </a:xfrm>
          <a:custGeom>
            <a:avLst/>
            <a:gdLst/>
            <a:ahLst/>
            <a:cxnLst/>
            <a:rect l="l" t="t" r="r" b="b"/>
            <a:pathLst>
              <a:path w="8949055" h="1624964">
                <a:moveTo>
                  <a:pt x="8921115" y="0"/>
                </a:moveTo>
                <a:lnTo>
                  <a:pt x="27431" y="0"/>
                </a:lnTo>
                <a:lnTo>
                  <a:pt x="16769" y="2162"/>
                </a:lnTo>
                <a:lnTo>
                  <a:pt x="8048" y="8064"/>
                </a:lnTo>
                <a:lnTo>
                  <a:pt x="2160" y="16823"/>
                </a:lnTo>
                <a:lnTo>
                  <a:pt x="0" y="27559"/>
                </a:lnTo>
                <a:lnTo>
                  <a:pt x="0" y="1597152"/>
                </a:lnTo>
                <a:lnTo>
                  <a:pt x="2160" y="1607887"/>
                </a:lnTo>
                <a:lnTo>
                  <a:pt x="8048" y="1616646"/>
                </a:lnTo>
                <a:lnTo>
                  <a:pt x="16769" y="1622548"/>
                </a:lnTo>
                <a:lnTo>
                  <a:pt x="27431" y="1624711"/>
                </a:lnTo>
                <a:lnTo>
                  <a:pt x="8921115" y="1624711"/>
                </a:lnTo>
                <a:lnTo>
                  <a:pt x="8931850" y="1622548"/>
                </a:lnTo>
                <a:lnTo>
                  <a:pt x="8940609" y="1616646"/>
                </a:lnTo>
                <a:lnTo>
                  <a:pt x="8946511" y="1607887"/>
                </a:lnTo>
                <a:lnTo>
                  <a:pt x="8948674" y="1597152"/>
                </a:lnTo>
                <a:lnTo>
                  <a:pt x="8948674" y="1591690"/>
                </a:lnTo>
                <a:lnTo>
                  <a:pt x="33019" y="1591690"/>
                </a:lnTo>
                <a:lnTo>
                  <a:pt x="33019" y="33020"/>
                </a:lnTo>
                <a:lnTo>
                  <a:pt x="8948674" y="33020"/>
                </a:lnTo>
                <a:lnTo>
                  <a:pt x="8948674" y="27559"/>
                </a:lnTo>
                <a:lnTo>
                  <a:pt x="8946511" y="16823"/>
                </a:lnTo>
                <a:lnTo>
                  <a:pt x="8940609" y="8064"/>
                </a:lnTo>
                <a:lnTo>
                  <a:pt x="8931850" y="2162"/>
                </a:lnTo>
                <a:lnTo>
                  <a:pt x="8921115" y="0"/>
                </a:lnTo>
                <a:close/>
              </a:path>
              <a:path w="8949055" h="1624964">
                <a:moveTo>
                  <a:pt x="8948674" y="33020"/>
                </a:moveTo>
                <a:lnTo>
                  <a:pt x="8915654" y="33020"/>
                </a:lnTo>
                <a:lnTo>
                  <a:pt x="8915654" y="1591690"/>
                </a:lnTo>
                <a:lnTo>
                  <a:pt x="8948674" y="1591690"/>
                </a:lnTo>
                <a:lnTo>
                  <a:pt x="8948674" y="33020"/>
                </a:lnTo>
                <a:close/>
              </a:path>
              <a:path w="8949055" h="1624964">
                <a:moveTo>
                  <a:pt x="8904605" y="44069"/>
                </a:moveTo>
                <a:lnTo>
                  <a:pt x="43941" y="44069"/>
                </a:lnTo>
                <a:lnTo>
                  <a:pt x="43941" y="1580642"/>
                </a:lnTo>
                <a:lnTo>
                  <a:pt x="8904605" y="1580642"/>
                </a:lnTo>
                <a:lnTo>
                  <a:pt x="8904605" y="1569720"/>
                </a:lnTo>
                <a:lnTo>
                  <a:pt x="54990" y="1569720"/>
                </a:lnTo>
                <a:lnTo>
                  <a:pt x="54990" y="54990"/>
                </a:lnTo>
                <a:lnTo>
                  <a:pt x="8904605" y="54990"/>
                </a:lnTo>
                <a:lnTo>
                  <a:pt x="8904605" y="44069"/>
                </a:lnTo>
                <a:close/>
              </a:path>
              <a:path w="8949055" h="1624964">
                <a:moveTo>
                  <a:pt x="8904605" y="54990"/>
                </a:moveTo>
                <a:lnTo>
                  <a:pt x="8893683" y="54990"/>
                </a:lnTo>
                <a:lnTo>
                  <a:pt x="8893683" y="1569720"/>
                </a:lnTo>
                <a:lnTo>
                  <a:pt x="8904605" y="1569720"/>
                </a:lnTo>
                <a:lnTo>
                  <a:pt x="8904605" y="54990"/>
                </a:lnTo>
                <a:close/>
              </a:path>
            </a:pathLst>
          </a:custGeom>
          <a:solidFill>
            <a:srgbClr val="0E6EC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56108" y="259841"/>
            <a:ext cx="5073015" cy="1112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Times New Roman"/>
                <a:cs typeface="Times New Roman"/>
              </a:rPr>
              <a:t>Network</a:t>
            </a:r>
            <a:r>
              <a:rPr sz="2400" b="1" spc="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of</a:t>
            </a:r>
            <a:r>
              <a:rPr sz="2400" b="1" spc="-1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Frame</a:t>
            </a:r>
            <a:r>
              <a:rPr sz="2400" b="1" spc="-1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system</a:t>
            </a:r>
            <a:r>
              <a:rPr sz="2400" b="1" spc="-2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for</a:t>
            </a:r>
            <a:r>
              <a:rPr sz="2400" b="1" spc="-50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hospitals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400">
              <a:latin typeface="Times New Roman"/>
              <a:cs typeface="Times New Roman"/>
            </a:endParaRPr>
          </a:p>
          <a:p>
            <a:pPr marL="1248410">
              <a:lnSpc>
                <a:spcPct val="100000"/>
              </a:lnSpc>
            </a:pPr>
            <a:r>
              <a:rPr sz="2400" b="1" spc="-5" dirty="0">
                <a:latin typeface="Times New Roman"/>
                <a:cs typeface="Times New Roman"/>
              </a:rPr>
              <a:t>X_Ray</a:t>
            </a:r>
            <a:r>
              <a:rPr sz="2400" b="1" spc="-2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Frame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592072" y="1346453"/>
            <a:ext cx="1296035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Times New Roman"/>
                <a:cs typeface="Times New Roman"/>
              </a:rPr>
              <a:t>F_name: </a:t>
            </a:r>
            <a:r>
              <a:rPr sz="2400" b="1" dirty="0">
                <a:latin typeface="Times New Roman"/>
                <a:cs typeface="Times New Roman"/>
              </a:rPr>
              <a:t> Part_of: </a:t>
            </a:r>
            <a:r>
              <a:rPr sz="2400" b="1" spc="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Incharg</a:t>
            </a:r>
            <a:r>
              <a:rPr sz="2400" b="1" dirty="0">
                <a:latin typeface="Times New Roman"/>
                <a:cs typeface="Times New Roman"/>
              </a:rPr>
              <a:t>e: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421126" y="1346453"/>
            <a:ext cx="2002155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Times New Roman"/>
                <a:cs typeface="Times New Roman"/>
              </a:rPr>
              <a:t>x_ray</a:t>
            </a:r>
            <a:endParaRPr sz="2400">
              <a:latin typeface="Times New Roman"/>
              <a:cs typeface="Times New Roman"/>
            </a:endParaRPr>
          </a:p>
          <a:p>
            <a:pPr marL="12700" marR="5080">
              <a:lnSpc>
                <a:spcPct val="100000"/>
              </a:lnSpc>
            </a:pPr>
            <a:r>
              <a:rPr sz="2400" dirty="0">
                <a:latin typeface="Times New Roman"/>
                <a:cs typeface="Times New Roman"/>
              </a:rPr>
              <a:t>lab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(Lab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Frame) </a:t>
            </a:r>
            <a:r>
              <a:rPr sz="2400" spc="-58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(default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-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pqr)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485646" y="2639567"/>
            <a:ext cx="8949055" cy="1255395"/>
          </a:xfrm>
          <a:custGeom>
            <a:avLst/>
            <a:gdLst/>
            <a:ahLst/>
            <a:cxnLst/>
            <a:rect l="l" t="t" r="r" b="b"/>
            <a:pathLst>
              <a:path w="8949055" h="1255395">
                <a:moveTo>
                  <a:pt x="8921115" y="0"/>
                </a:moveTo>
                <a:lnTo>
                  <a:pt x="27431" y="0"/>
                </a:lnTo>
                <a:lnTo>
                  <a:pt x="16769" y="2160"/>
                </a:lnTo>
                <a:lnTo>
                  <a:pt x="8048" y="8048"/>
                </a:lnTo>
                <a:lnTo>
                  <a:pt x="2160" y="16769"/>
                </a:lnTo>
                <a:lnTo>
                  <a:pt x="0" y="27432"/>
                </a:lnTo>
                <a:lnTo>
                  <a:pt x="0" y="1227836"/>
                </a:lnTo>
                <a:lnTo>
                  <a:pt x="2160" y="1238498"/>
                </a:lnTo>
                <a:lnTo>
                  <a:pt x="8048" y="1247219"/>
                </a:lnTo>
                <a:lnTo>
                  <a:pt x="16769" y="1253107"/>
                </a:lnTo>
                <a:lnTo>
                  <a:pt x="27431" y="1255268"/>
                </a:lnTo>
                <a:lnTo>
                  <a:pt x="8921115" y="1255268"/>
                </a:lnTo>
                <a:lnTo>
                  <a:pt x="8931850" y="1253107"/>
                </a:lnTo>
                <a:lnTo>
                  <a:pt x="8940609" y="1247219"/>
                </a:lnTo>
                <a:lnTo>
                  <a:pt x="8946511" y="1238498"/>
                </a:lnTo>
                <a:lnTo>
                  <a:pt x="8948674" y="1227836"/>
                </a:lnTo>
                <a:lnTo>
                  <a:pt x="8948674" y="1222248"/>
                </a:lnTo>
                <a:lnTo>
                  <a:pt x="33019" y="1222248"/>
                </a:lnTo>
                <a:lnTo>
                  <a:pt x="33019" y="33020"/>
                </a:lnTo>
                <a:lnTo>
                  <a:pt x="8948674" y="33020"/>
                </a:lnTo>
                <a:lnTo>
                  <a:pt x="8948674" y="27432"/>
                </a:lnTo>
                <a:lnTo>
                  <a:pt x="8946511" y="16769"/>
                </a:lnTo>
                <a:lnTo>
                  <a:pt x="8940609" y="8048"/>
                </a:lnTo>
                <a:lnTo>
                  <a:pt x="8931850" y="2160"/>
                </a:lnTo>
                <a:lnTo>
                  <a:pt x="8921115" y="0"/>
                </a:lnTo>
                <a:close/>
              </a:path>
              <a:path w="8949055" h="1255395">
                <a:moveTo>
                  <a:pt x="8948674" y="33020"/>
                </a:moveTo>
                <a:lnTo>
                  <a:pt x="8915654" y="33020"/>
                </a:lnTo>
                <a:lnTo>
                  <a:pt x="8915654" y="1222248"/>
                </a:lnTo>
                <a:lnTo>
                  <a:pt x="8948674" y="1222248"/>
                </a:lnTo>
                <a:lnTo>
                  <a:pt x="8948674" y="33020"/>
                </a:lnTo>
                <a:close/>
              </a:path>
              <a:path w="8949055" h="1255395">
                <a:moveTo>
                  <a:pt x="8904605" y="43942"/>
                </a:moveTo>
                <a:lnTo>
                  <a:pt x="43941" y="43942"/>
                </a:lnTo>
                <a:lnTo>
                  <a:pt x="43941" y="1211326"/>
                </a:lnTo>
                <a:lnTo>
                  <a:pt x="8904605" y="1211326"/>
                </a:lnTo>
                <a:lnTo>
                  <a:pt x="8904605" y="1200277"/>
                </a:lnTo>
                <a:lnTo>
                  <a:pt x="54990" y="1200277"/>
                </a:lnTo>
                <a:lnTo>
                  <a:pt x="54990" y="54991"/>
                </a:lnTo>
                <a:lnTo>
                  <a:pt x="8904605" y="54991"/>
                </a:lnTo>
                <a:lnTo>
                  <a:pt x="8904605" y="43942"/>
                </a:lnTo>
                <a:close/>
              </a:path>
              <a:path w="8949055" h="1255395">
                <a:moveTo>
                  <a:pt x="8904605" y="54991"/>
                </a:moveTo>
                <a:lnTo>
                  <a:pt x="8893556" y="54991"/>
                </a:lnTo>
                <a:lnTo>
                  <a:pt x="8893556" y="1200277"/>
                </a:lnTo>
                <a:lnTo>
                  <a:pt x="8904605" y="1200277"/>
                </a:lnTo>
                <a:lnTo>
                  <a:pt x="8904605" y="54991"/>
                </a:lnTo>
                <a:close/>
              </a:path>
            </a:pathLst>
          </a:custGeom>
          <a:solidFill>
            <a:srgbClr val="0E6EC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592072" y="2689936"/>
            <a:ext cx="342265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Times New Roman"/>
                <a:cs typeface="Times New Roman"/>
              </a:rPr>
              <a:t>Orthopaedic</a:t>
            </a:r>
            <a:r>
              <a:rPr sz="2400" b="1" spc="-95" dirty="0">
                <a:latin typeface="Times New Roman"/>
                <a:cs typeface="Times New Roman"/>
              </a:rPr>
              <a:t> </a:t>
            </a:r>
            <a:r>
              <a:rPr sz="2400" b="1" spc="-35" dirty="0">
                <a:latin typeface="Times New Roman"/>
                <a:cs typeface="Times New Roman"/>
              </a:rPr>
              <a:t>Ward</a:t>
            </a:r>
            <a:r>
              <a:rPr sz="2400" b="1" spc="-30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Frame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1730863" y="6533452"/>
            <a:ext cx="234950" cy="220345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z="1000" spc="-5" dirty="0">
                <a:latin typeface="Lucida Sans Unicode"/>
                <a:cs typeface="Lucida Sans Unicode"/>
              </a:rPr>
              <a:t>75</a:t>
            </a:fld>
            <a:endParaRPr sz="1000">
              <a:latin typeface="Lucida Sans Unicode"/>
              <a:cs typeface="Lucida Sans Unicod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592072" y="3056001"/>
            <a:ext cx="117729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Times New Roman"/>
                <a:cs typeface="Times New Roman"/>
              </a:rPr>
              <a:t>F_name:  Ako: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421126" y="3056001"/>
            <a:ext cx="241808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Times New Roman"/>
                <a:cs typeface="Times New Roman"/>
              </a:rPr>
              <a:t>orthopaedic</a:t>
            </a: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-5" dirty="0">
                <a:latin typeface="Times New Roman"/>
                <a:cs typeface="Times New Roman"/>
              </a:rPr>
              <a:t>ward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spc="-45" dirty="0">
                <a:latin typeface="Times New Roman"/>
                <a:cs typeface="Times New Roman"/>
              </a:rPr>
              <a:t>(Ward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Frame)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50924" y="1768601"/>
            <a:ext cx="8949055" cy="3841115"/>
          </a:xfrm>
          <a:custGeom>
            <a:avLst/>
            <a:gdLst/>
            <a:ahLst/>
            <a:cxnLst/>
            <a:rect l="l" t="t" r="r" b="b"/>
            <a:pathLst>
              <a:path w="8949055" h="3841115">
                <a:moveTo>
                  <a:pt x="8921115" y="0"/>
                </a:moveTo>
                <a:lnTo>
                  <a:pt x="27559" y="0"/>
                </a:lnTo>
                <a:lnTo>
                  <a:pt x="16823" y="2162"/>
                </a:lnTo>
                <a:lnTo>
                  <a:pt x="8064" y="8064"/>
                </a:lnTo>
                <a:lnTo>
                  <a:pt x="2162" y="16823"/>
                </a:lnTo>
                <a:lnTo>
                  <a:pt x="0" y="27559"/>
                </a:lnTo>
                <a:lnTo>
                  <a:pt x="0" y="3813175"/>
                </a:lnTo>
                <a:lnTo>
                  <a:pt x="2162" y="3823895"/>
                </a:lnTo>
                <a:lnTo>
                  <a:pt x="8064" y="3832647"/>
                </a:lnTo>
                <a:lnTo>
                  <a:pt x="16823" y="3838546"/>
                </a:lnTo>
                <a:lnTo>
                  <a:pt x="27559" y="3840708"/>
                </a:lnTo>
                <a:lnTo>
                  <a:pt x="8921115" y="3840708"/>
                </a:lnTo>
                <a:lnTo>
                  <a:pt x="8931850" y="3838546"/>
                </a:lnTo>
                <a:lnTo>
                  <a:pt x="8940609" y="3832647"/>
                </a:lnTo>
                <a:lnTo>
                  <a:pt x="8946511" y="3823895"/>
                </a:lnTo>
                <a:lnTo>
                  <a:pt x="8948674" y="3813175"/>
                </a:lnTo>
                <a:lnTo>
                  <a:pt x="8948674" y="3807714"/>
                </a:lnTo>
                <a:lnTo>
                  <a:pt x="33019" y="3807714"/>
                </a:lnTo>
                <a:lnTo>
                  <a:pt x="33019" y="33020"/>
                </a:lnTo>
                <a:lnTo>
                  <a:pt x="8948674" y="33020"/>
                </a:lnTo>
                <a:lnTo>
                  <a:pt x="8948674" y="27559"/>
                </a:lnTo>
                <a:lnTo>
                  <a:pt x="8946511" y="16823"/>
                </a:lnTo>
                <a:lnTo>
                  <a:pt x="8940609" y="8064"/>
                </a:lnTo>
                <a:lnTo>
                  <a:pt x="8931850" y="2162"/>
                </a:lnTo>
                <a:lnTo>
                  <a:pt x="8921115" y="0"/>
                </a:lnTo>
                <a:close/>
              </a:path>
              <a:path w="8949055" h="3841115">
                <a:moveTo>
                  <a:pt x="8948674" y="33020"/>
                </a:moveTo>
                <a:lnTo>
                  <a:pt x="8915654" y="33020"/>
                </a:lnTo>
                <a:lnTo>
                  <a:pt x="8915654" y="3807714"/>
                </a:lnTo>
                <a:lnTo>
                  <a:pt x="8948674" y="3807714"/>
                </a:lnTo>
                <a:lnTo>
                  <a:pt x="8948674" y="33020"/>
                </a:lnTo>
                <a:close/>
              </a:path>
              <a:path w="8949055" h="3841115">
                <a:moveTo>
                  <a:pt x="8904605" y="44069"/>
                </a:moveTo>
                <a:lnTo>
                  <a:pt x="44068" y="44069"/>
                </a:lnTo>
                <a:lnTo>
                  <a:pt x="44068" y="3796665"/>
                </a:lnTo>
                <a:lnTo>
                  <a:pt x="8904605" y="3796665"/>
                </a:lnTo>
                <a:lnTo>
                  <a:pt x="8904605" y="3785743"/>
                </a:lnTo>
                <a:lnTo>
                  <a:pt x="54990" y="3785742"/>
                </a:lnTo>
                <a:lnTo>
                  <a:pt x="54990" y="54990"/>
                </a:lnTo>
                <a:lnTo>
                  <a:pt x="8904605" y="54990"/>
                </a:lnTo>
                <a:lnTo>
                  <a:pt x="8904605" y="44069"/>
                </a:lnTo>
                <a:close/>
              </a:path>
              <a:path w="8949055" h="3841115">
                <a:moveTo>
                  <a:pt x="8904605" y="54990"/>
                </a:moveTo>
                <a:lnTo>
                  <a:pt x="8893683" y="54991"/>
                </a:lnTo>
                <a:lnTo>
                  <a:pt x="8893683" y="3785743"/>
                </a:lnTo>
                <a:lnTo>
                  <a:pt x="8904605" y="3785743"/>
                </a:lnTo>
                <a:lnTo>
                  <a:pt x="8904605" y="54990"/>
                </a:lnTo>
                <a:close/>
              </a:path>
            </a:pathLst>
          </a:custGeom>
          <a:solidFill>
            <a:srgbClr val="0E6EC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56108" y="259841"/>
            <a:ext cx="5073015" cy="1950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Times New Roman"/>
                <a:cs typeface="Times New Roman"/>
              </a:rPr>
              <a:t>Network</a:t>
            </a:r>
            <a:r>
              <a:rPr sz="2400" b="1" spc="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of</a:t>
            </a:r>
            <a:r>
              <a:rPr sz="2400" b="1" spc="-1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Frame</a:t>
            </a:r>
            <a:r>
              <a:rPr sz="2400" b="1" spc="-1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system</a:t>
            </a:r>
            <a:r>
              <a:rPr sz="2400" b="1" spc="-2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for</a:t>
            </a:r>
            <a:r>
              <a:rPr sz="2400" b="1" spc="-50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hospitals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3750">
              <a:latin typeface="Times New Roman"/>
              <a:cs typeface="Times New Roman"/>
            </a:endParaRPr>
          </a:p>
          <a:p>
            <a:pPr marL="137795">
              <a:lnSpc>
                <a:spcPct val="100000"/>
              </a:lnSpc>
            </a:pPr>
            <a:r>
              <a:rPr sz="2400" b="1" dirty="0">
                <a:latin typeface="Times New Roman"/>
                <a:cs typeface="Times New Roman"/>
              </a:rPr>
              <a:t>Frame</a:t>
            </a:r>
            <a:r>
              <a:rPr sz="2400" b="1" spc="-2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Instance</a:t>
            </a:r>
            <a:r>
              <a:rPr sz="2400" b="1" spc="-1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Descriptions</a:t>
            </a:r>
            <a:endParaRPr sz="2400">
              <a:latin typeface="Times New Roman"/>
              <a:cs typeface="Times New Roman"/>
            </a:endParaRPr>
          </a:p>
          <a:p>
            <a:pPr marL="1313815">
              <a:lnSpc>
                <a:spcPct val="100000"/>
              </a:lnSpc>
              <a:spcBef>
                <a:spcPts val="2200"/>
              </a:spcBef>
            </a:pPr>
            <a:r>
              <a:rPr sz="2400" b="1" dirty="0">
                <a:latin typeface="Times New Roman"/>
                <a:cs typeface="Times New Roman"/>
              </a:rPr>
              <a:t>Hospital</a:t>
            </a:r>
            <a:r>
              <a:rPr sz="2400" b="1" spc="-5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Frame</a:t>
            </a:r>
            <a:r>
              <a:rPr sz="2400" b="1" spc="-3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Instance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730863" y="6533452"/>
            <a:ext cx="234950" cy="220345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z="1000" spc="-5" dirty="0">
                <a:latin typeface="Lucida Sans Unicode"/>
                <a:cs typeface="Lucida Sans Unicode"/>
              </a:rPr>
              <a:t>76</a:t>
            </a:fld>
            <a:endParaRPr sz="1000">
              <a:latin typeface="Lucida Sans Unicode"/>
              <a:cs typeface="Lucida Sans Unicod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657350" y="2184908"/>
            <a:ext cx="1464310" cy="3317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Times New Roman"/>
                <a:cs typeface="Times New Roman"/>
              </a:rPr>
              <a:t>F_name: </a:t>
            </a:r>
            <a:r>
              <a:rPr sz="2400" b="1" dirty="0">
                <a:latin typeface="Times New Roman"/>
                <a:cs typeface="Times New Roman"/>
              </a:rPr>
              <a:t> Inst: </a:t>
            </a:r>
            <a:r>
              <a:rPr sz="2400" b="1" spc="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Pho</a:t>
            </a:r>
            <a:r>
              <a:rPr sz="2400" b="1" spc="-15" dirty="0">
                <a:latin typeface="Times New Roman"/>
                <a:cs typeface="Times New Roman"/>
              </a:rPr>
              <a:t>n</a:t>
            </a:r>
            <a:r>
              <a:rPr sz="2400" b="1" spc="-5" dirty="0">
                <a:latin typeface="Times New Roman"/>
                <a:cs typeface="Times New Roman"/>
              </a:rPr>
              <a:t>e_N</a:t>
            </a:r>
            <a:r>
              <a:rPr sz="2400" b="1" spc="-10" dirty="0">
                <a:latin typeface="Times New Roman"/>
                <a:cs typeface="Times New Roman"/>
              </a:rPr>
              <a:t>o</a:t>
            </a:r>
            <a:r>
              <a:rPr sz="2400" b="1" dirty="0">
                <a:latin typeface="Times New Roman"/>
                <a:cs typeface="Times New Roman"/>
              </a:rPr>
              <a:t>:  </a:t>
            </a:r>
            <a:r>
              <a:rPr sz="2400" b="1" spc="-10" dirty="0">
                <a:latin typeface="Times New Roman"/>
                <a:cs typeface="Times New Roman"/>
              </a:rPr>
              <a:t>Address: </a:t>
            </a:r>
            <a:r>
              <a:rPr sz="2400" b="1" spc="-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City: </a:t>
            </a:r>
            <a:r>
              <a:rPr sz="2400" b="1" spc="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Director: </a:t>
            </a:r>
            <a:r>
              <a:rPr sz="2400" b="1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Labs: </a:t>
            </a:r>
            <a:r>
              <a:rPr sz="2400" b="1" dirty="0">
                <a:latin typeface="Times New Roman"/>
                <a:cs typeface="Times New Roman"/>
              </a:rPr>
              <a:t> </a:t>
            </a:r>
            <a:r>
              <a:rPr sz="2400" b="1" spc="-25" dirty="0">
                <a:latin typeface="Times New Roman"/>
                <a:cs typeface="Times New Roman"/>
              </a:rPr>
              <a:t>Wards: </a:t>
            </a:r>
            <a:r>
              <a:rPr sz="2400" b="1" spc="-20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Doctors: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486403" y="2184908"/>
            <a:ext cx="2959100" cy="3317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Times New Roman"/>
                <a:cs typeface="Times New Roman"/>
              </a:rPr>
              <a:t>AIIMS</a:t>
            </a: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-5" dirty="0">
                <a:latin typeface="Times New Roman"/>
                <a:cs typeface="Times New Roman"/>
              </a:rPr>
              <a:t>Hospital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Frame</a:t>
            </a: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dirty="0">
                <a:latin typeface="Times New Roman"/>
                <a:cs typeface="Times New Roman"/>
              </a:rPr>
              <a:t>(value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-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91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spc="-45" dirty="0">
                <a:latin typeface="Times New Roman"/>
                <a:cs typeface="Times New Roman"/>
              </a:rPr>
              <a:t>11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6591425)</a:t>
            </a:r>
            <a:endParaRPr sz="2400">
              <a:latin typeface="Times New Roman"/>
              <a:cs typeface="Times New Roman"/>
            </a:endParaRPr>
          </a:p>
          <a:p>
            <a:pPr marL="12700" marR="173355">
              <a:lnSpc>
                <a:spcPct val="100000"/>
              </a:lnSpc>
            </a:pPr>
            <a:r>
              <a:rPr sz="2400" dirty="0">
                <a:latin typeface="Times New Roman"/>
                <a:cs typeface="Times New Roman"/>
              </a:rPr>
              <a:t>(value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-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Central</a:t>
            </a:r>
            <a:r>
              <a:rPr sz="2400" spc="-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Delhi) </a:t>
            </a:r>
            <a:r>
              <a:rPr sz="2400" spc="-58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(value - </a:t>
            </a:r>
            <a:r>
              <a:rPr sz="2400" spc="-5" dirty="0">
                <a:latin typeface="Times New Roman"/>
                <a:cs typeface="Times New Roman"/>
              </a:rPr>
              <a:t>New </a:t>
            </a:r>
            <a:r>
              <a:rPr sz="2400" dirty="0">
                <a:latin typeface="Times New Roman"/>
                <a:cs typeface="Times New Roman"/>
              </a:rPr>
              <a:t>Delhi) 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(value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–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-50" dirty="0">
                <a:latin typeface="Times New Roman"/>
                <a:cs typeface="Times New Roman"/>
              </a:rPr>
              <a:t>Dr.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Smith) 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(Lab-name)</a:t>
            </a:r>
            <a:endParaRPr sz="2400">
              <a:latin typeface="Times New Roman"/>
              <a:cs typeface="Times New Roman"/>
            </a:endParaRPr>
          </a:p>
          <a:p>
            <a:pPr marL="12700" marR="702945">
              <a:lnSpc>
                <a:spcPct val="100000"/>
              </a:lnSpc>
              <a:spcBef>
                <a:spcPts val="5"/>
              </a:spcBef>
            </a:pPr>
            <a:r>
              <a:rPr sz="2400" spc="-55" dirty="0">
                <a:latin typeface="Times New Roman"/>
                <a:cs typeface="Times New Roman"/>
              </a:rPr>
              <a:t>Ward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Frame Inst </a:t>
            </a:r>
            <a:r>
              <a:rPr sz="2400" dirty="0">
                <a:latin typeface="Times New Roman"/>
                <a:cs typeface="Times New Roman"/>
              </a:rPr>
              <a:t> Doctor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Frame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Inst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3804284"/>
            <a:ext cx="10510520" cy="3053715"/>
            <a:chOff x="0" y="3804284"/>
            <a:chExt cx="10510520" cy="3053715"/>
          </a:xfrm>
        </p:grpSpPr>
        <p:sp>
          <p:nvSpPr>
            <p:cNvPr id="3" name="object 3"/>
            <p:cNvSpPr/>
            <p:nvPr/>
          </p:nvSpPr>
          <p:spPr>
            <a:xfrm>
              <a:off x="1589277" y="3831818"/>
              <a:ext cx="8893810" cy="2308860"/>
            </a:xfrm>
            <a:custGeom>
              <a:avLst/>
              <a:gdLst/>
              <a:ahLst/>
              <a:cxnLst/>
              <a:rect l="l" t="t" r="r" b="b"/>
              <a:pathLst>
                <a:path w="8893810" h="2308860">
                  <a:moveTo>
                    <a:pt x="8893683" y="0"/>
                  </a:moveTo>
                  <a:lnTo>
                    <a:pt x="0" y="0"/>
                  </a:lnTo>
                  <a:lnTo>
                    <a:pt x="0" y="2308352"/>
                  </a:lnTo>
                  <a:lnTo>
                    <a:pt x="8893683" y="2308352"/>
                  </a:lnTo>
                  <a:lnTo>
                    <a:pt x="889368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561846" y="3804284"/>
              <a:ext cx="8949055" cy="2363470"/>
            </a:xfrm>
            <a:custGeom>
              <a:avLst/>
              <a:gdLst/>
              <a:ahLst/>
              <a:cxnLst/>
              <a:rect l="l" t="t" r="r" b="b"/>
              <a:pathLst>
                <a:path w="8949055" h="2363470">
                  <a:moveTo>
                    <a:pt x="8921115" y="0"/>
                  </a:moveTo>
                  <a:lnTo>
                    <a:pt x="27431" y="0"/>
                  </a:lnTo>
                  <a:lnTo>
                    <a:pt x="16769" y="2162"/>
                  </a:lnTo>
                  <a:lnTo>
                    <a:pt x="8048" y="8064"/>
                  </a:lnTo>
                  <a:lnTo>
                    <a:pt x="2160" y="16823"/>
                  </a:lnTo>
                  <a:lnTo>
                    <a:pt x="0" y="27558"/>
                  </a:lnTo>
                  <a:lnTo>
                    <a:pt x="0" y="2335885"/>
                  </a:lnTo>
                  <a:lnTo>
                    <a:pt x="2160" y="2346589"/>
                  </a:lnTo>
                  <a:lnTo>
                    <a:pt x="8048" y="2355329"/>
                  </a:lnTo>
                  <a:lnTo>
                    <a:pt x="16769" y="2361220"/>
                  </a:lnTo>
                  <a:lnTo>
                    <a:pt x="27431" y="2363381"/>
                  </a:lnTo>
                  <a:lnTo>
                    <a:pt x="8921115" y="2363381"/>
                  </a:lnTo>
                  <a:lnTo>
                    <a:pt x="8931850" y="2361220"/>
                  </a:lnTo>
                  <a:lnTo>
                    <a:pt x="8940609" y="2355329"/>
                  </a:lnTo>
                  <a:lnTo>
                    <a:pt x="8946511" y="2346589"/>
                  </a:lnTo>
                  <a:lnTo>
                    <a:pt x="8948674" y="2335885"/>
                  </a:lnTo>
                  <a:lnTo>
                    <a:pt x="8948674" y="2330386"/>
                  </a:lnTo>
                  <a:lnTo>
                    <a:pt x="33019" y="2330386"/>
                  </a:lnTo>
                  <a:lnTo>
                    <a:pt x="33019" y="33019"/>
                  </a:lnTo>
                  <a:lnTo>
                    <a:pt x="8948674" y="33019"/>
                  </a:lnTo>
                  <a:lnTo>
                    <a:pt x="8948674" y="27558"/>
                  </a:lnTo>
                  <a:lnTo>
                    <a:pt x="8946511" y="16823"/>
                  </a:lnTo>
                  <a:lnTo>
                    <a:pt x="8940609" y="8064"/>
                  </a:lnTo>
                  <a:lnTo>
                    <a:pt x="8931850" y="2162"/>
                  </a:lnTo>
                  <a:lnTo>
                    <a:pt x="8921115" y="0"/>
                  </a:lnTo>
                  <a:close/>
                </a:path>
                <a:path w="8949055" h="2363470">
                  <a:moveTo>
                    <a:pt x="8948674" y="33019"/>
                  </a:moveTo>
                  <a:lnTo>
                    <a:pt x="8915654" y="33020"/>
                  </a:lnTo>
                  <a:lnTo>
                    <a:pt x="8915654" y="2330386"/>
                  </a:lnTo>
                  <a:lnTo>
                    <a:pt x="8948674" y="2330386"/>
                  </a:lnTo>
                  <a:lnTo>
                    <a:pt x="8948674" y="33019"/>
                  </a:lnTo>
                  <a:close/>
                </a:path>
                <a:path w="8949055" h="2363470">
                  <a:moveTo>
                    <a:pt x="8904605" y="44068"/>
                  </a:moveTo>
                  <a:lnTo>
                    <a:pt x="43941" y="44068"/>
                  </a:lnTo>
                  <a:lnTo>
                    <a:pt x="43941" y="2319388"/>
                  </a:lnTo>
                  <a:lnTo>
                    <a:pt x="8904605" y="2319388"/>
                  </a:lnTo>
                  <a:lnTo>
                    <a:pt x="8904605" y="2308377"/>
                  </a:lnTo>
                  <a:lnTo>
                    <a:pt x="54990" y="2308377"/>
                  </a:lnTo>
                  <a:lnTo>
                    <a:pt x="54990" y="55117"/>
                  </a:lnTo>
                  <a:lnTo>
                    <a:pt x="8904605" y="55117"/>
                  </a:lnTo>
                  <a:lnTo>
                    <a:pt x="8904605" y="44068"/>
                  </a:lnTo>
                  <a:close/>
                </a:path>
                <a:path w="8949055" h="2363470">
                  <a:moveTo>
                    <a:pt x="8904605" y="55117"/>
                  </a:moveTo>
                  <a:lnTo>
                    <a:pt x="8893556" y="55117"/>
                  </a:lnTo>
                  <a:lnTo>
                    <a:pt x="8893556" y="2308377"/>
                  </a:lnTo>
                  <a:lnTo>
                    <a:pt x="8904605" y="2308377"/>
                  </a:lnTo>
                  <a:lnTo>
                    <a:pt x="8904605" y="55117"/>
                  </a:lnTo>
                  <a:close/>
                </a:path>
              </a:pathLst>
            </a:custGeom>
            <a:solidFill>
              <a:srgbClr val="0E6E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1540002" y="1289685"/>
            <a:ext cx="8949055" cy="2363470"/>
          </a:xfrm>
          <a:custGeom>
            <a:avLst/>
            <a:gdLst/>
            <a:ahLst/>
            <a:cxnLst/>
            <a:rect l="l" t="t" r="r" b="b"/>
            <a:pathLst>
              <a:path w="8949055" h="2363470">
                <a:moveTo>
                  <a:pt x="8921242" y="0"/>
                </a:moveTo>
                <a:lnTo>
                  <a:pt x="27559" y="0"/>
                </a:lnTo>
                <a:lnTo>
                  <a:pt x="16823" y="2162"/>
                </a:lnTo>
                <a:lnTo>
                  <a:pt x="8064" y="8064"/>
                </a:lnTo>
                <a:lnTo>
                  <a:pt x="2162" y="16823"/>
                </a:lnTo>
                <a:lnTo>
                  <a:pt x="0" y="27559"/>
                </a:lnTo>
                <a:lnTo>
                  <a:pt x="0" y="2335784"/>
                </a:lnTo>
                <a:lnTo>
                  <a:pt x="2162" y="2346519"/>
                </a:lnTo>
                <a:lnTo>
                  <a:pt x="8064" y="2355278"/>
                </a:lnTo>
                <a:lnTo>
                  <a:pt x="16823" y="2361180"/>
                </a:lnTo>
                <a:lnTo>
                  <a:pt x="27559" y="2363342"/>
                </a:lnTo>
                <a:lnTo>
                  <a:pt x="8921242" y="2363342"/>
                </a:lnTo>
                <a:lnTo>
                  <a:pt x="8931904" y="2361180"/>
                </a:lnTo>
                <a:lnTo>
                  <a:pt x="8940625" y="2355278"/>
                </a:lnTo>
                <a:lnTo>
                  <a:pt x="8946513" y="2346519"/>
                </a:lnTo>
                <a:lnTo>
                  <a:pt x="8948674" y="2335784"/>
                </a:lnTo>
                <a:lnTo>
                  <a:pt x="8948674" y="2330322"/>
                </a:lnTo>
                <a:lnTo>
                  <a:pt x="33019" y="2330322"/>
                </a:lnTo>
                <a:lnTo>
                  <a:pt x="33019" y="33019"/>
                </a:lnTo>
                <a:lnTo>
                  <a:pt x="8948674" y="33019"/>
                </a:lnTo>
                <a:lnTo>
                  <a:pt x="8948674" y="27559"/>
                </a:lnTo>
                <a:lnTo>
                  <a:pt x="8946513" y="16823"/>
                </a:lnTo>
                <a:lnTo>
                  <a:pt x="8940625" y="8064"/>
                </a:lnTo>
                <a:lnTo>
                  <a:pt x="8931904" y="2162"/>
                </a:lnTo>
                <a:lnTo>
                  <a:pt x="8921242" y="0"/>
                </a:lnTo>
                <a:close/>
              </a:path>
              <a:path w="8949055" h="2363470">
                <a:moveTo>
                  <a:pt x="8948674" y="33019"/>
                </a:moveTo>
                <a:lnTo>
                  <a:pt x="8915654" y="33019"/>
                </a:lnTo>
                <a:lnTo>
                  <a:pt x="8915654" y="2330322"/>
                </a:lnTo>
                <a:lnTo>
                  <a:pt x="8948674" y="2330322"/>
                </a:lnTo>
                <a:lnTo>
                  <a:pt x="8948674" y="33019"/>
                </a:lnTo>
                <a:close/>
              </a:path>
              <a:path w="8949055" h="2363470">
                <a:moveTo>
                  <a:pt x="8904732" y="44068"/>
                </a:moveTo>
                <a:lnTo>
                  <a:pt x="44068" y="44068"/>
                </a:lnTo>
                <a:lnTo>
                  <a:pt x="44068" y="2319401"/>
                </a:lnTo>
                <a:lnTo>
                  <a:pt x="8904732" y="2319401"/>
                </a:lnTo>
                <a:lnTo>
                  <a:pt x="8904732" y="2308352"/>
                </a:lnTo>
                <a:lnTo>
                  <a:pt x="55117" y="2308352"/>
                </a:lnTo>
                <a:lnTo>
                  <a:pt x="55117" y="54990"/>
                </a:lnTo>
                <a:lnTo>
                  <a:pt x="8904732" y="54990"/>
                </a:lnTo>
                <a:lnTo>
                  <a:pt x="8904732" y="44068"/>
                </a:lnTo>
                <a:close/>
              </a:path>
              <a:path w="8949055" h="2363470">
                <a:moveTo>
                  <a:pt x="8904732" y="54990"/>
                </a:moveTo>
                <a:lnTo>
                  <a:pt x="8893683" y="54990"/>
                </a:lnTo>
                <a:lnTo>
                  <a:pt x="8893683" y="2308352"/>
                </a:lnTo>
                <a:lnTo>
                  <a:pt x="8904732" y="2308352"/>
                </a:lnTo>
                <a:lnTo>
                  <a:pt x="8904732" y="54990"/>
                </a:lnTo>
                <a:close/>
              </a:path>
            </a:pathLst>
          </a:custGeom>
          <a:solidFill>
            <a:srgbClr val="0E6EC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56108" y="259841"/>
            <a:ext cx="5073015" cy="14712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Times New Roman"/>
                <a:cs typeface="Times New Roman"/>
              </a:rPr>
              <a:t>Network</a:t>
            </a:r>
            <a:r>
              <a:rPr sz="2400" b="1" spc="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of</a:t>
            </a:r>
            <a:r>
              <a:rPr sz="2400" b="1" spc="-1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Frame</a:t>
            </a:r>
            <a:r>
              <a:rPr sz="2400" b="1" spc="-1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system</a:t>
            </a:r>
            <a:r>
              <a:rPr sz="2400" b="1" spc="-2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for</a:t>
            </a:r>
            <a:r>
              <a:rPr sz="2400" b="1" spc="-50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hospitals</a:t>
            </a:r>
            <a:endParaRPr sz="2400">
              <a:latin typeface="Times New Roman"/>
              <a:cs typeface="Times New Roman"/>
            </a:endParaRPr>
          </a:p>
          <a:p>
            <a:pPr marR="1183640" algn="r">
              <a:lnSpc>
                <a:spcPct val="100000"/>
              </a:lnSpc>
              <a:spcBef>
                <a:spcPts val="1830"/>
              </a:spcBef>
            </a:pPr>
            <a:r>
              <a:rPr sz="2400" b="1" dirty="0">
                <a:latin typeface="Times New Roman"/>
                <a:cs typeface="Times New Roman"/>
              </a:rPr>
              <a:t>Frame</a:t>
            </a:r>
            <a:r>
              <a:rPr sz="2400" b="1" spc="-2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Instance</a:t>
            </a:r>
            <a:r>
              <a:rPr sz="2400" b="1" spc="-1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Descriptions</a:t>
            </a:r>
            <a:endParaRPr sz="2400">
              <a:latin typeface="Times New Roman"/>
              <a:cs typeface="Times New Roman"/>
            </a:endParaRPr>
          </a:p>
          <a:p>
            <a:pPr marR="1122045" algn="r">
              <a:lnSpc>
                <a:spcPct val="100000"/>
              </a:lnSpc>
              <a:spcBef>
                <a:spcPts val="915"/>
              </a:spcBef>
            </a:pPr>
            <a:r>
              <a:rPr sz="2400" b="1" spc="-5" dirty="0">
                <a:latin typeface="Times New Roman"/>
                <a:cs typeface="Times New Roman"/>
              </a:rPr>
              <a:t>Lab</a:t>
            </a:r>
            <a:r>
              <a:rPr sz="2400" b="1" spc="-10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Frame</a:t>
            </a:r>
            <a:r>
              <a:rPr sz="2400" b="1" spc="-2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Instance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1730863" y="6533452"/>
            <a:ext cx="234950" cy="220345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z="1000" spc="-5" dirty="0">
                <a:latin typeface="Lucida Sans Unicode"/>
                <a:cs typeface="Lucida Sans Unicode"/>
              </a:rPr>
              <a:t>77</a:t>
            </a:fld>
            <a:endParaRPr sz="1000">
              <a:latin typeface="Lucida Sans Unicode"/>
              <a:cs typeface="Lucida Sans Unicod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646682" y="1705736"/>
            <a:ext cx="1431290" cy="1854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Times New Roman"/>
                <a:cs typeface="Times New Roman"/>
              </a:rPr>
              <a:t>F_name: </a:t>
            </a:r>
            <a:r>
              <a:rPr sz="2400" b="1" dirty="0">
                <a:latin typeface="Times New Roman"/>
                <a:cs typeface="Times New Roman"/>
              </a:rPr>
              <a:t> Inst: </a:t>
            </a:r>
            <a:r>
              <a:rPr sz="2400" b="1" spc="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Part_of: </a:t>
            </a:r>
            <a:r>
              <a:rPr sz="2400" b="1" spc="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Pathology:  </a:t>
            </a:r>
            <a:r>
              <a:rPr sz="2400" b="1" spc="-5" dirty="0">
                <a:latin typeface="Times New Roman"/>
                <a:cs typeface="Times New Roman"/>
              </a:rPr>
              <a:t>X_Ray: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475482" y="1705736"/>
            <a:ext cx="4147185" cy="1854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Times New Roman"/>
                <a:cs typeface="Times New Roman"/>
              </a:rPr>
              <a:t>lab-name</a:t>
            </a: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dirty="0">
                <a:latin typeface="Times New Roman"/>
                <a:cs typeface="Times New Roman"/>
              </a:rPr>
              <a:t>lab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(Lab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Frame)</a:t>
            </a:r>
            <a:endParaRPr sz="2400">
              <a:latin typeface="Times New Roman"/>
              <a:cs typeface="Times New Roman"/>
            </a:endParaRPr>
          </a:p>
          <a:p>
            <a:pPr marL="12700" marR="5080">
              <a:lnSpc>
                <a:spcPct val="100000"/>
              </a:lnSpc>
            </a:pPr>
            <a:r>
              <a:rPr sz="2400" spc="-5" dirty="0">
                <a:latin typeface="Times New Roman"/>
                <a:cs typeface="Times New Roman"/>
              </a:rPr>
              <a:t>AIIMS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(Hospital</a:t>
            </a:r>
            <a:r>
              <a:rPr sz="2400" spc="-5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Frame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Instance) </a:t>
            </a:r>
            <a:r>
              <a:rPr sz="2400" spc="-58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Pathology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Frame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Instance</a:t>
            </a: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-5" dirty="0">
                <a:latin typeface="Times New Roman"/>
                <a:cs typeface="Times New Roman"/>
              </a:rPr>
              <a:t>X_Ray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Frame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Instance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668272" y="3855211"/>
            <a:ext cx="34448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Times New Roman"/>
                <a:cs typeface="Times New Roman"/>
              </a:rPr>
              <a:t>Pathology</a:t>
            </a:r>
            <a:r>
              <a:rPr sz="2400" b="1" spc="-30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Frame</a:t>
            </a:r>
            <a:r>
              <a:rPr sz="2400" b="1" spc="-2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Instance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668272" y="4220971"/>
            <a:ext cx="1296035" cy="1489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Times New Roman"/>
                <a:cs typeface="Times New Roman"/>
              </a:rPr>
              <a:t>F_name: </a:t>
            </a:r>
            <a:r>
              <a:rPr sz="2400" b="1" dirty="0">
                <a:latin typeface="Times New Roman"/>
                <a:cs typeface="Times New Roman"/>
              </a:rPr>
              <a:t> Inst: </a:t>
            </a:r>
            <a:r>
              <a:rPr sz="2400" b="1" spc="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Part_of: </a:t>
            </a:r>
            <a:r>
              <a:rPr sz="2400" b="1" spc="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Incharg</a:t>
            </a:r>
            <a:r>
              <a:rPr sz="2400" b="1" dirty="0">
                <a:latin typeface="Times New Roman"/>
                <a:cs typeface="Times New Roman"/>
              </a:rPr>
              <a:t>e</a:t>
            </a:r>
            <a:r>
              <a:rPr sz="2400" b="1" spc="-5" dirty="0">
                <a:latin typeface="Times New Roman"/>
                <a:cs typeface="Times New Roman"/>
              </a:rPr>
              <a:t>: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497326" y="4220971"/>
            <a:ext cx="3610610" cy="1489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Times New Roman"/>
                <a:cs typeface="Times New Roman"/>
              </a:rPr>
              <a:t>pathology-lab-name </a:t>
            </a:r>
            <a:r>
              <a:rPr sz="2400" dirty="0">
                <a:latin typeface="Times New Roman"/>
                <a:cs typeface="Times New Roman"/>
              </a:rPr>
              <a:t> pathology</a:t>
            </a:r>
            <a:r>
              <a:rPr sz="2400" spc="-6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(Pathology</a:t>
            </a:r>
            <a:r>
              <a:rPr sz="2400" spc="-6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Frame) </a:t>
            </a:r>
            <a:r>
              <a:rPr sz="2400" spc="-58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lab-names </a:t>
            </a:r>
            <a:r>
              <a:rPr sz="2400" dirty="0">
                <a:latin typeface="Times New Roman"/>
                <a:cs typeface="Times New Roman"/>
              </a:rPr>
              <a:t>(Lab </a:t>
            </a:r>
            <a:r>
              <a:rPr sz="2400" spc="-10" dirty="0">
                <a:latin typeface="Times New Roman"/>
                <a:cs typeface="Times New Roman"/>
              </a:rPr>
              <a:t>Frame </a:t>
            </a:r>
            <a:r>
              <a:rPr sz="2400" dirty="0">
                <a:latin typeface="Times New Roman"/>
                <a:cs typeface="Times New Roman"/>
              </a:rPr>
              <a:t>Inst) 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(value-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Mr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John)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668272" y="5684316"/>
            <a:ext cx="53181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40" dirty="0">
                <a:latin typeface="Times New Roman"/>
                <a:cs typeface="Times New Roman"/>
              </a:rPr>
              <a:t>Types</a:t>
            </a:r>
            <a:r>
              <a:rPr sz="2400" b="1" dirty="0">
                <a:latin typeface="Times New Roman"/>
                <a:cs typeface="Times New Roman"/>
              </a:rPr>
              <a:t> of</a:t>
            </a:r>
            <a:r>
              <a:rPr sz="2400" b="1" spc="-2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tests:</a:t>
            </a:r>
            <a:r>
              <a:rPr sz="2400" dirty="0">
                <a:latin typeface="Times New Roman"/>
                <a:cs typeface="Times New Roman"/>
              </a:rPr>
              <a:t>(value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–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[ECG,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Blood</a:t>
            </a:r>
            <a:r>
              <a:rPr sz="2400" spc="-60" dirty="0">
                <a:latin typeface="Times New Roman"/>
                <a:cs typeface="Times New Roman"/>
              </a:rPr>
              <a:t> </a:t>
            </a:r>
            <a:r>
              <a:rPr sz="2400" spc="-30" dirty="0">
                <a:latin typeface="Times New Roman"/>
                <a:cs typeface="Times New Roman"/>
              </a:rPr>
              <a:t>Test])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4087367"/>
            <a:ext cx="10532745" cy="2771140"/>
            <a:chOff x="0" y="4087367"/>
            <a:chExt cx="10532745" cy="2771140"/>
          </a:xfrm>
        </p:grpSpPr>
        <p:sp>
          <p:nvSpPr>
            <p:cNvPr id="3" name="object 3"/>
            <p:cNvSpPr/>
            <p:nvPr/>
          </p:nvSpPr>
          <p:spPr>
            <a:xfrm>
              <a:off x="1611122" y="4114825"/>
              <a:ext cx="8893810" cy="1939289"/>
            </a:xfrm>
            <a:custGeom>
              <a:avLst/>
              <a:gdLst/>
              <a:ahLst/>
              <a:cxnLst/>
              <a:rect l="l" t="t" r="r" b="b"/>
              <a:pathLst>
                <a:path w="8893810" h="1939289">
                  <a:moveTo>
                    <a:pt x="8893683" y="0"/>
                  </a:moveTo>
                  <a:lnTo>
                    <a:pt x="0" y="0"/>
                  </a:lnTo>
                  <a:lnTo>
                    <a:pt x="0" y="1939036"/>
                  </a:lnTo>
                  <a:lnTo>
                    <a:pt x="8893683" y="1939036"/>
                  </a:lnTo>
                  <a:lnTo>
                    <a:pt x="889368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583563" y="4087367"/>
              <a:ext cx="8949055" cy="1994535"/>
            </a:xfrm>
            <a:custGeom>
              <a:avLst/>
              <a:gdLst/>
              <a:ahLst/>
              <a:cxnLst/>
              <a:rect l="l" t="t" r="r" b="b"/>
              <a:pathLst>
                <a:path w="8949055" h="1994535">
                  <a:moveTo>
                    <a:pt x="8921115" y="0"/>
                  </a:moveTo>
                  <a:lnTo>
                    <a:pt x="27559" y="0"/>
                  </a:lnTo>
                  <a:lnTo>
                    <a:pt x="16823" y="2162"/>
                  </a:lnTo>
                  <a:lnTo>
                    <a:pt x="8064" y="8064"/>
                  </a:lnTo>
                  <a:lnTo>
                    <a:pt x="2162" y="16823"/>
                  </a:lnTo>
                  <a:lnTo>
                    <a:pt x="0" y="27558"/>
                  </a:lnTo>
                  <a:lnTo>
                    <a:pt x="0" y="1966493"/>
                  </a:lnTo>
                  <a:lnTo>
                    <a:pt x="2162" y="1977197"/>
                  </a:lnTo>
                  <a:lnTo>
                    <a:pt x="8064" y="1985937"/>
                  </a:lnTo>
                  <a:lnTo>
                    <a:pt x="16823" y="1991828"/>
                  </a:lnTo>
                  <a:lnTo>
                    <a:pt x="27559" y="1993988"/>
                  </a:lnTo>
                  <a:lnTo>
                    <a:pt x="8921115" y="1993988"/>
                  </a:lnTo>
                  <a:lnTo>
                    <a:pt x="8931850" y="1991828"/>
                  </a:lnTo>
                  <a:lnTo>
                    <a:pt x="8940609" y="1985937"/>
                  </a:lnTo>
                  <a:lnTo>
                    <a:pt x="8946511" y="1977197"/>
                  </a:lnTo>
                  <a:lnTo>
                    <a:pt x="8948673" y="1966493"/>
                  </a:lnTo>
                  <a:lnTo>
                    <a:pt x="8948673" y="1960994"/>
                  </a:lnTo>
                  <a:lnTo>
                    <a:pt x="33020" y="1960994"/>
                  </a:lnTo>
                  <a:lnTo>
                    <a:pt x="33020" y="33019"/>
                  </a:lnTo>
                  <a:lnTo>
                    <a:pt x="8948673" y="33019"/>
                  </a:lnTo>
                  <a:lnTo>
                    <a:pt x="8948673" y="27558"/>
                  </a:lnTo>
                  <a:lnTo>
                    <a:pt x="8946511" y="16823"/>
                  </a:lnTo>
                  <a:lnTo>
                    <a:pt x="8940609" y="8064"/>
                  </a:lnTo>
                  <a:lnTo>
                    <a:pt x="8931850" y="2162"/>
                  </a:lnTo>
                  <a:lnTo>
                    <a:pt x="8921115" y="0"/>
                  </a:lnTo>
                  <a:close/>
                </a:path>
                <a:path w="8949055" h="1994535">
                  <a:moveTo>
                    <a:pt x="8948673" y="33019"/>
                  </a:moveTo>
                  <a:lnTo>
                    <a:pt x="8915654" y="33019"/>
                  </a:lnTo>
                  <a:lnTo>
                    <a:pt x="8915654" y="1960994"/>
                  </a:lnTo>
                  <a:lnTo>
                    <a:pt x="8948673" y="1960994"/>
                  </a:lnTo>
                  <a:lnTo>
                    <a:pt x="8948673" y="33019"/>
                  </a:lnTo>
                  <a:close/>
                </a:path>
                <a:path w="8949055" h="1994535">
                  <a:moveTo>
                    <a:pt x="8904732" y="43941"/>
                  </a:moveTo>
                  <a:lnTo>
                    <a:pt x="44068" y="43941"/>
                  </a:lnTo>
                  <a:lnTo>
                    <a:pt x="44068" y="1949996"/>
                  </a:lnTo>
                  <a:lnTo>
                    <a:pt x="8904732" y="1949996"/>
                  </a:lnTo>
                  <a:lnTo>
                    <a:pt x="8904732" y="1938985"/>
                  </a:lnTo>
                  <a:lnTo>
                    <a:pt x="54991" y="1938985"/>
                  </a:lnTo>
                  <a:lnTo>
                    <a:pt x="54991" y="54990"/>
                  </a:lnTo>
                  <a:lnTo>
                    <a:pt x="8904732" y="54990"/>
                  </a:lnTo>
                  <a:lnTo>
                    <a:pt x="8904732" y="43941"/>
                  </a:lnTo>
                  <a:close/>
                </a:path>
                <a:path w="8949055" h="1994535">
                  <a:moveTo>
                    <a:pt x="8904732" y="54990"/>
                  </a:moveTo>
                  <a:lnTo>
                    <a:pt x="8893683" y="54990"/>
                  </a:lnTo>
                  <a:lnTo>
                    <a:pt x="8893683" y="1938985"/>
                  </a:lnTo>
                  <a:lnTo>
                    <a:pt x="8904732" y="1938985"/>
                  </a:lnTo>
                  <a:lnTo>
                    <a:pt x="8904732" y="54990"/>
                  </a:lnTo>
                  <a:close/>
                </a:path>
              </a:pathLst>
            </a:custGeom>
            <a:solidFill>
              <a:srgbClr val="0E6E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1572767" y="1518285"/>
            <a:ext cx="8949055" cy="2363470"/>
          </a:xfrm>
          <a:custGeom>
            <a:avLst/>
            <a:gdLst/>
            <a:ahLst/>
            <a:cxnLst/>
            <a:rect l="l" t="t" r="r" b="b"/>
            <a:pathLst>
              <a:path w="8949055" h="2363470">
                <a:moveTo>
                  <a:pt x="8921115" y="0"/>
                </a:moveTo>
                <a:lnTo>
                  <a:pt x="27431" y="0"/>
                </a:lnTo>
                <a:lnTo>
                  <a:pt x="16769" y="2160"/>
                </a:lnTo>
                <a:lnTo>
                  <a:pt x="8048" y="8048"/>
                </a:lnTo>
                <a:lnTo>
                  <a:pt x="2160" y="16769"/>
                </a:lnTo>
                <a:lnTo>
                  <a:pt x="0" y="27431"/>
                </a:lnTo>
                <a:lnTo>
                  <a:pt x="0" y="2335784"/>
                </a:lnTo>
                <a:lnTo>
                  <a:pt x="2160" y="2346519"/>
                </a:lnTo>
                <a:lnTo>
                  <a:pt x="8048" y="2355278"/>
                </a:lnTo>
                <a:lnTo>
                  <a:pt x="16769" y="2361180"/>
                </a:lnTo>
                <a:lnTo>
                  <a:pt x="27431" y="2363342"/>
                </a:lnTo>
                <a:lnTo>
                  <a:pt x="8921115" y="2363342"/>
                </a:lnTo>
                <a:lnTo>
                  <a:pt x="8931777" y="2361180"/>
                </a:lnTo>
                <a:lnTo>
                  <a:pt x="8940498" y="2355278"/>
                </a:lnTo>
                <a:lnTo>
                  <a:pt x="8946386" y="2346519"/>
                </a:lnTo>
                <a:lnTo>
                  <a:pt x="8948547" y="2335784"/>
                </a:lnTo>
                <a:lnTo>
                  <a:pt x="8948547" y="2330322"/>
                </a:lnTo>
                <a:lnTo>
                  <a:pt x="33019" y="2330322"/>
                </a:lnTo>
                <a:lnTo>
                  <a:pt x="33019" y="33019"/>
                </a:lnTo>
                <a:lnTo>
                  <a:pt x="8948547" y="33019"/>
                </a:lnTo>
                <a:lnTo>
                  <a:pt x="8948547" y="27431"/>
                </a:lnTo>
                <a:lnTo>
                  <a:pt x="8946386" y="16769"/>
                </a:lnTo>
                <a:lnTo>
                  <a:pt x="8940498" y="8048"/>
                </a:lnTo>
                <a:lnTo>
                  <a:pt x="8931777" y="2160"/>
                </a:lnTo>
                <a:lnTo>
                  <a:pt x="8921115" y="0"/>
                </a:lnTo>
                <a:close/>
              </a:path>
              <a:path w="8949055" h="2363470">
                <a:moveTo>
                  <a:pt x="8948547" y="33019"/>
                </a:moveTo>
                <a:lnTo>
                  <a:pt x="8915527" y="33019"/>
                </a:lnTo>
                <a:lnTo>
                  <a:pt x="8915527" y="2330322"/>
                </a:lnTo>
                <a:lnTo>
                  <a:pt x="8948547" y="2330322"/>
                </a:lnTo>
                <a:lnTo>
                  <a:pt x="8948547" y="33019"/>
                </a:lnTo>
                <a:close/>
              </a:path>
              <a:path w="8949055" h="2363470">
                <a:moveTo>
                  <a:pt x="8904605" y="43941"/>
                </a:moveTo>
                <a:lnTo>
                  <a:pt x="43941" y="43941"/>
                </a:lnTo>
                <a:lnTo>
                  <a:pt x="43941" y="2319273"/>
                </a:lnTo>
                <a:lnTo>
                  <a:pt x="8904605" y="2319273"/>
                </a:lnTo>
                <a:lnTo>
                  <a:pt x="8904605" y="2308352"/>
                </a:lnTo>
                <a:lnTo>
                  <a:pt x="54990" y="2308352"/>
                </a:lnTo>
                <a:lnTo>
                  <a:pt x="54990" y="54990"/>
                </a:lnTo>
                <a:lnTo>
                  <a:pt x="8904605" y="54990"/>
                </a:lnTo>
                <a:lnTo>
                  <a:pt x="8904605" y="43941"/>
                </a:lnTo>
                <a:close/>
              </a:path>
              <a:path w="8949055" h="2363470">
                <a:moveTo>
                  <a:pt x="8904605" y="54990"/>
                </a:moveTo>
                <a:lnTo>
                  <a:pt x="8893556" y="54990"/>
                </a:lnTo>
                <a:lnTo>
                  <a:pt x="8893556" y="2308352"/>
                </a:lnTo>
                <a:lnTo>
                  <a:pt x="8904605" y="2308352"/>
                </a:lnTo>
                <a:lnTo>
                  <a:pt x="8904605" y="54990"/>
                </a:lnTo>
                <a:close/>
              </a:path>
            </a:pathLst>
          </a:custGeom>
          <a:solidFill>
            <a:srgbClr val="0E6EC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56108" y="259841"/>
            <a:ext cx="5368925" cy="16998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Times New Roman"/>
                <a:cs typeface="Times New Roman"/>
              </a:rPr>
              <a:t>Network</a:t>
            </a:r>
            <a:r>
              <a:rPr sz="2400" b="1" spc="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of</a:t>
            </a:r>
            <a:r>
              <a:rPr sz="2400" b="1" spc="-1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Frame</a:t>
            </a:r>
            <a:r>
              <a:rPr sz="2400" b="1" spc="-1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system</a:t>
            </a:r>
            <a:r>
              <a:rPr sz="2400" b="1" spc="-1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for</a:t>
            </a:r>
            <a:r>
              <a:rPr sz="2400" b="1" spc="-50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hospitals</a:t>
            </a:r>
            <a:endParaRPr sz="2400">
              <a:latin typeface="Times New Roman"/>
              <a:cs typeface="Times New Roman"/>
            </a:endParaRPr>
          </a:p>
          <a:p>
            <a:pPr marL="137795">
              <a:lnSpc>
                <a:spcPct val="100000"/>
              </a:lnSpc>
              <a:spcBef>
                <a:spcPts val="1830"/>
              </a:spcBef>
            </a:pPr>
            <a:r>
              <a:rPr sz="2400" b="1" dirty="0">
                <a:latin typeface="Times New Roman"/>
                <a:cs typeface="Times New Roman"/>
              </a:rPr>
              <a:t>Frame</a:t>
            </a:r>
            <a:r>
              <a:rPr sz="2400" b="1" spc="-2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Instance</a:t>
            </a:r>
            <a:r>
              <a:rPr sz="2400" b="1" spc="-1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Descriptions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350">
              <a:latin typeface="Times New Roman"/>
              <a:cs typeface="Times New Roman"/>
            </a:endParaRPr>
          </a:p>
          <a:p>
            <a:pPr marL="1335405">
              <a:lnSpc>
                <a:spcPct val="100000"/>
              </a:lnSpc>
            </a:pPr>
            <a:r>
              <a:rPr sz="2400" b="1" spc="-5" dirty="0">
                <a:latin typeface="Times New Roman"/>
                <a:cs typeface="Times New Roman"/>
              </a:rPr>
              <a:t>Child</a:t>
            </a:r>
            <a:r>
              <a:rPr sz="2400" b="1" spc="-1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Hospital</a:t>
            </a:r>
            <a:r>
              <a:rPr sz="2400" b="1" spc="-3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Frame</a:t>
            </a:r>
            <a:r>
              <a:rPr sz="2400" b="1" spc="-2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Instance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1730863" y="6533452"/>
            <a:ext cx="234950" cy="220345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z="1000" spc="-5" dirty="0">
                <a:latin typeface="Lucida Sans Unicode"/>
                <a:cs typeface="Lucida Sans Unicode"/>
              </a:rPr>
              <a:t>78</a:t>
            </a:fld>
            <a:endParaRPr sz="1000">
              <a:latin typeface="Lucida Sans Unicode"/>
              <a:cs typeface="Lucida Sans Unicod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679194" y="1934336"/>
            <a:ext cx="1463675" cy="1854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Times New Roman"/>
                <a:cs typeface="Times New Roman"/>
              </a:rPr>
              <a:t>F_name: </a:t>
            </a:r>
            <a:r>
              <a:rPr sz="2400" b="1" dirty="0">
                <a:latin typeface="Times New Roman"/>
                <a:cs typeface="Times New Roman"/>
              </a:rPr>
              <a:t> Inst: </a:t>
            </a:r>
            <a:r>
              <a:rPr sz="2400" b="1" spc="5" dirty="0">
                <a:latin typeface="Times New Roman"/>
                <a:cs typeface="Times New Roman"/>
              </a:rPr>
              <a:t> </a:t>
            </a:r>
            <a:r>
              <a:rPr sz="2400" b="1" spc="-10" dirty="0">
                <a:latin typeface="Times New Roman"/>
                <a:cs typeface="Times New Roman"/>
              </a:rPr>
              <a:t>Address: </a:t>
            </a:r>
            <a:r>
              <a:rPr sz="2400" b="1" spc="-5" dirty="0">
                <a:latin typeface="Times New Roman"/>
                <a:cs typeface="Times New Roman"/>
              </a:rPr>
              <a:t> Pho</a:t>
            </a:r>
            <a:r>
              <a:rPr sz="2400" b="1" spc="-15" dirty="0">
                <a:latin typeface="Times New Roman"/>
                <a:cs typeface="Times New Roman"/>
              </a:rPr>
              <a:t>n</a:t>
            </a:r>
            <a:r>
              <a:rPr sz="2400" b="1" spc="-5" dirty="0">
                <a:latin typeface="Times New Roman"/>
                <a:cs typeface="Times New Roman"/>
              </a:rPr>
              <a:t>e_N</a:t>
            </a:r>
            <a:r>
              <a:rPr sz="2400" b="1" spc="-10" dirty="0">
                <a:latin typeface="Times New Roman"/>
                <a:cs typeface="Times New Roman"/>
              </a:rPr>
              <a:t>o</a:t>
            </a:r>
            <a:r>
              <a:rPr sz="2400" b="1" dirty="0">
                <a:latin typeface="Times New Roman"/>
                <a:cs typeface="Times New Roman"/>
              </a:rPr>
              <a:t>:  </a:t>
            </a:r>
            <a:r>
              <a:rPr sz="2400" b="1" spc="-5" dirty="0">
                <a:latin typeface="Times New Roman"/>
                <a:cs typeface="Times New Roman"/>
              </a:rPr>
              <a:t>Director: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507994" y="1934336"/>
            <a:ext cx="4735195" cy="1854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Times New Roman"/>
                <a:cs typeface="Times New Roman"/>
              </a:rPr>
              <a:t>Kalawati</a:t>
            </a: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dirty="0">
                <a:latin typeface="Times New Roman"/>
                <a:cs typeface="Times New Roman"/>
              </a:rPr>
              <a:t>Child_hospital</a:t>
            </a:r>
            <a:r>
              <a:rPr sz="2400" spc="-6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(Child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Hospital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Frame)</a:t>
            </a:r>
            <a:endParaRPr sz="2400">
              <a:latin typeface="Times New Roman"/>
              <a:cs typeface="Times New Roman"/>
            </a:endParaRPr>
          </a:p>
          <a:p>
            <a:pPr marL="12700" marR="1531620">
              <a:lnSpc>
                <a:spcPct val="100000"/>
              </a:lnSpc>
            </a:pPr>
            <a:r>
              <a:rPr sz="2400" dirty="0">
                <a:latin typeface="Times New Roman"/>
                <a:cs typeface="Times New Roman"/>
              </a:rPr>
              <a:t>(value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–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1234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New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Delhi) </a:t>
            </a:r>
            <a:r>
              <a:rPr sz="2400" spc="-58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(value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-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-30" dirty="0">
                <a:latin typeface="Times New Roman"/>
                <a:cs typeface="Times New Roman"/>
              </a:rPr>
              <a:t>011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6591425)</a:t>
            </a: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dirty="0">
                <a:latin typeface="Times New Roman"/>
                <a:cs typeface="Times New Roman"/>
              </a:rPr>
              <a:t>(value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–</a:t>
            </a:r>
            <a:r>
              <a:rPr sz="2400" spc="-20" dirty="0">
                <a:latin typeface="Times New Roman"/>
                <a:cs typeface="Times New Roman"/>
              </a:rPr>
              <a:t> Dr.Mike)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689861" y="4138421"/>
            <a:ext cx="40773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Times New Roman"/>
                <a:cs typeface="Times New Roman"/>
              </a:rPr>
              <a:t>Heart</a:t>
            </a:r>
            <a:r>
              <a:rPr sz="2400" b="1" spc="-4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Hospital</a:t>
            </a:r>
            <a:r>
              <a:rPr sz="2400" b="1" spc="-4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Frame</a:t>
            </a:r>
            <a:r>
              <a:rPr sz="2400" b="1" spc="-5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Instance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689861" y="4504182"/>
            <a:ext cx="1464310" cy="1489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Times New Roman"/>
                <a:cs typeface="Times New Roman"/>
              </a:rPr>
              <a:t>F_name: </a:t>
            </a:r>
            <a:r>
              <a:rPr sz="2400" b="1" spc="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Inst: </a:t>
            </a:r>
            <a:r>
              <a:rPr sz="2400" b="1" spc="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Phone_</a:t>
            </a:r>
            <a:r>
              <a:rPr sz="2400" b="1" spc="-10" dirty="0">
                <a:latin typeface="Times New Roman"/>
                <a:cs typeface="Times New Roman"/>
              </a:rPr>
              <a:t>No</a:t>
            </a:r>
            <a:r>
              <a:rPr sz="2400" b="1" dirty="0">
                <a:latin typeface="Times New Roman"/>
                <a:cs typeface="Times New Roman"/>
              </a:rPr>
              <a:t>:  </a:t>
            </a:r>
            <a:r>
              <a:rPr sz="2400" b="1" spc="-10" dirty="0">
                <a:latin typeface="Times New Roman"/>
                <a:cs typeface="Times New Roman"/>
              </a:rPr>
              <a:t>Address: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519042" y="4504182"/>
            <a:ext cx="4667885" cy="1489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Times New Roman"/>
                <a:cs typeface="Times New Roman"/>
              </a:rPr>
              <a:t>escorts</a:t>
            </a:r>
            <a:endParaRPr sz="2400">
              <a:latin typeface="Times New Roman"/>
              <a:cs typeface="Times New Roman"/>
            </a:endParaRPr>
          </a:p>
          <a:p>
            <a:pPr marL="12700" marR="5080">
              <a:lnSpc>
                <a:spcPct val="100000"/>
              </a:lnSpc>
            </a:pPr>
            <a:r>
              <a:rPr sz="2400" dirty="0">
                <a:latin typeface="Times New Roman"/>
                <a:cs typeface="Times New Roman"/>
              </a:rPr>
              <a:t>heart_hospital</a:t>
            </a:r>
            <a:r>
              <a:rPr sz="2400" spc="-6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(Heart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Hospital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Frame) </a:t>
            </a:r>
            <a:r>
              <a:rPr sz="2400" spc="-58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(value-0114563732)</a:t>
            </a: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dirty="0">
                <a:latin typeface="Times New Roman"/>
                <a:cs typeface="Times New Roman"/>
              </a:rPr>
              <a:t>(value-Faridabad)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26186" y="228600"/>
            <a:ext cx="11356214" cy="6400800"/>
            <a:chOff x="0" y="1523"/>
            <a:chExt cx="11122660" cy="685673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73935" y="1523"/>
              <a:ext cx="9348216" cy="658215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38832" y="65303"/>
              <a:ext cx="9165082" cy="6399911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819782" y="46253"/>
              <a:ext cx="9203690" cy="6438265"/>
            </a:xfrm>
            <a:custGeom>
              <a:avLst/>
              <a:gdLst/>
              <a:ahLst/>
              <a:cxnLst/>
              <a:rect l="l" t="t" r="r" b="b"/>
              <a:pathLst>
                <a:path w="9203690" h="6438265">
                  <a:moveTo>
                    <a:pt x="0" y="6438011"/>
                  </a:moveTo>
                  <a:lnTo>
                    <a:pt x="9203182" y="6438011"/>
                  </a:lnTo>
                  <a:lnTo>
                    <a:pt x="9203182" y="0"/>
                  </a:lnTo>
                  <a:lnTo>
                    <a:pt x="0" y="0"/>
                  </a:lnTo>
                  <a:lnTo>
                    <a:pt x="0" y="6438011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2189733" y="1070559"/>
            <a:ext cx="237045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Times New Roman"/>
                <a:cs typeface="Times New Roman"/>
              </a:rPr>
              <a:t>A</a:t>
            </a:r>
            <a:r>
              <a:rPr sz="1800" b="1" spc="-105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Simple Frame</a:t>
            </a:r>
            <a:r>
              <a:rPr sz="1800" b="1" spc="-15" dirty="0">
                <a:latin typeface="Times New Roman"/>
                <a:cs typeface="Times New Roman"/>
              </a:rPr>
              <a:t> </a:t>
            </a:r>
            <a:r>
              <a:rPr sz="1800" b="1" spc="-10" dirty="0">
                <a:latin typeface="Times New Roman"/>
                <a:cs typeface="Times New Roman"/>
              </a:rPr>
              <a:t>S</a:t>
            </a:r>
            <a:r>
              <a:rPr sz="1800" b="1" spc="5" dirty="0">
                <a:latin typeface="Times New Roman"/>
                <a:cs typeface="Times New Roman"/>
              </a:rPr>
              <a:t>y</a:t>
            </a:r>
            <a:r>
              <a:rPr sz="1800" b="1" dirty="0">
                <a:latin typeface="Times New Roman"/>
                <a:cs typeface="Times New Roman"/>
              </a:rPr>
              <a:t>stem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730863" y="6533452"/>
            <a:ext cx="234950" cy="220345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z="1000" spc="-5" dirty="0">
                <a:latin typeface="Lucida Sans Unicode"/>
                <a:cs typeface="Lucida Sans Unicode"/>
              </a:rPr>
              <a:t>79</a:t>
            </a:fld>
            <a:endParaRPr sz="10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44474" y="294258"/>
            <a:ext cx="10912475" cy="5436870"/>
          </a:xfrm>
          <a:prstGeom prst="rect">
            <a:avLst/>
          </a:prstGeom>
        </p:spPr>
        <p:txBody>
          <a:bodyPr vert="horz" wrap="square" lIns="0" tIns="628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95"/>
              </a:spcBef>
            </a:pPr>
            <a:r>
              <a:rPr sz="2400" b="1" spc="-10" dirty="0">
                <a:latin typeface="Times New Roman"/>
                <a:cs typeface="Times New Roman"/>
              </a:rPr>
              <a:t>Approaches</a:t>
            </a:r>
            <a:r>
              <a:rPr sz="2400" b="1" spc="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to </a:t>
            </a:r>
            <a:r>
              <a:rPr sz="2400" b="1" spc="-5" dirty="0">
                <a:latin typeface="Times New Roman"/>
                <a:cs typeface="Times New Roman"/>
              </a:rPr>
              <a:t>Knowledge Representation</a:t>
            </a: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95"/>
              </a:spcBef>
            </a:pPr>
            <a:r>
              <a:rPr sz="2400" b="1" dirty="0">
                <a:latin typeface="Times New Roman"/>
                <a:cs typeface="Times New Roman"/>
              </a:rPr>
              <a:t>3.</a:t>
            </a:r>
            <a:r>
              <a:rPr sz="2400" b="1" spc="-204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P</a:t>
            </a:r>
            <a:r>
              <a:rPr sz="2400" b="1" spc="-50" dirty="0">
                <a:latin typeface="Times New Roman"/>
                <a:cs typeface="Times New Roman"/>
              </a:rPr>
              <a:t>r</a:t>
            </a:r>
            <a:r>
              <a:rPr sz="2400" b="1" dirty="0">
                <a:latin typeface="Times New Roman"/>
                <a:cs typeface="Times New Roman"/>
              </a:rPr>
              <a:t>ocedural</a:t>
            </a:r>
            <a:r>
              <a:rPr sz="2400" b="1" spc="-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k</a:t>
            </a:r>
            <a:r>
              <a:rPr sz="2400" b="1" spc="-5" dirty="0">
                <a:latin typeface="Times New Roman"/>
                <a:cs typeface="Times New Roman"/>
              </a:rPr>
              <a:t>no</a:t>
            </a:r>
            <a:r>
              <a:rPr sz="2400" b="1" spc="-25" dirty="0">
                <a:latin typeface="Times New Roman"/>
                <a:cs typeface="Times New Roman"/>
              </a:rPr>
              <a:t>w</a:t>
            </a:r>
            <a:r>
              <a:rPr sz="2400" b="1" dirty="0">
                <a:latin typeface="Times New Roman"/>
                <a:cs typeface="Times New Roman"/>
              </a:rPr>
              <a:t>l</a:t>
            </a:r>
            <a:r>
              <a:rPr sz="2400" b="1" spc="5" dirty="0">
                <a:latin typeface="Times New Roman"/>
                <a:cs typeface="Times New Roman"/>
              </a:rPr>
              <a:t>e</a:t>
            </a:r>
            <a:r>
              <a:rPr sz="2400" b="1" spc="-5" dirty="0">
                <a:latin typeface="Times New Roman"/>
                <a:cs typeface="Times New Roman"/>
              </a:rPr>
              <a:t>dge</a:t>
            </a:r>
            <a:endParaRPr sz="2400">
              <a:latin typeface="Times New Roman"/>
              <a:cs typeface="Times New Roman"/>
            </a:endParaRPr>
          </a:p>
          <a:p>
            <a:pPr marL="355600" marR="8890" indent="-342900">
              <a:lnSpc>
                <a:spcPts val="4320"/>
              </a:lnSpc>
              <a:spcBef>
                <a:spcPts val="280"/>
              </a:spcBef>
              <a:buFont typeface="Arial MT"/>
              <a:buChar char="•"/>
              <a:tabLst>
                <a:tab pos="354965" algn="l"/>
                <a:tab pos="355600" algn="l"/>
                <a:tab pos="685800" algn="l"/>
                <a:tab pos="1035050" algn="l"/>
                <a:tab pos="2193290" algn="l"/>
                <a:tab pos="2576195" algn="l"/>
                <a:tab pos="3092450" algn="l"/>
                <a:tab pos="3827145" algn="l"/>
                <a:tab pos="4226560" algn="l"/>
                <a:tab pos="5711190" algn="l"/>
                <a:tab pos="6600190" algn="l"/>
                <a:tab pos="7372350" algn="l"/>
                <a:tab pos="7904480" algn="l"/>
                <a:tab pos="8995410" algn="l"/>
                <a:tab pos="9750425" algn="l"/>
                <a:tab pos="10589895" algn="l"/>
              </a:tabLst>
            </a:pPr>
            <a:r>
              <a:rPr sz="2400" dirty="0">
                <a:latin typeface="Times New Roman"/>
                <a:cs typeface="Times New Roman"/>
              </a:rPr>
              <a:t>It	i</a:t>
            </a:r>
            <a:r>
              <a:rPr sz="2400" spc="-5" dirty="0">
                <a:latin typeface="Times New Roman"/>
                <a:cs typeface="Times New Roman"/>
              </a:rPr>
              <a:t>s</a:t>
            </a:r>
            <a:r>
              <a:rPr sz="2400" dirty="0">
                <a:latin typeface="Times New Roman"/>
                <a:cs typeface="Times New Roman"/>
              </a:rPr>
              <a:t>	encod</a:t>
            </a:r>
            <a:r>
              <a:rPr sz="2400" spc="-20" dirty="0">
                <a:latin typeface="Times New Roman"/>
                <a:cs typeface="Times New Roman"/>
              </a:rPr>
              <a:t>e</a:t>
            </a:r>
            <a:r>
              <a:rPr sz="2400" dirty="0">
                <a:latin typeface="Times New Roman"/>
                <a:cs typeface="Times New Roman"/>
              </a:rPr>
              <a:t>d	</a:t>
            </a:r>
            <a:r>
              <a:rPr sz="2400" spc="5" dirty="0">
                <a:latin typeface="Times New Roman"/>
                <a:cs typeface="Times New Roman"/>
              </a:rPr>
              <a:t>i</a:t>
            </a:r>
            <a:r>
              <a:rPr sz="2400" dirty="0">
                <a:latin typeface="Times New Roman"/>
                <a:cs typeface="Times New Roman"/>
              </a:rPr>
              <a:t>n	t</a:t>
            </a:r>
            <a:r>
              <a:rPr sz="2400" spc="-10" dirty="0">
                <a:latin typeface="Times New Roman"/>
                <a:cs typeface="Times New Roman"/>
              </a:rPr>
              <a:t>h</a:t>
            </a:r>
            <a:r>
              <a:rPr sz="2400" dirty="0">
                <a:latin typeface="Times New Roman"/>
                <a:cs typeface="Times New Roman"/>
              </a:rPr>
              <a:t>e	form	</a:t>
            </a:r>
            <a:r>
              <a:rPr sz="2400" spc="10" dirty="0">
                <a:latin typeface="Times New Roman"/>
                <a:cs typeface="Times New Roman"/>
              </a:rPr>
              <a:t>o</a:t>
            </a:r>
            <a:r>
              <a:rPr sz="2400" dirty="0">
                <a:latin typeface="Times New Roman"/>
                <a:cs typeface="Times New Roman"/>
              </a:rPr>
              <a:t>f	procedu</a:t>
            </a:r>
            <a:r>
              <a:rPr sz="2400" spc="5" dirty="0">
                <a:latin typeface="Times New Roman"/>
                <a:cs typeface="Times New Roman"/>
              </a:rPr>
              <a:t>r</a:t>
            </a:r>
            <a:r>
              <a:rPr sz="2400" spc="-5" dirty="0">
                <a:latin typeface="Times New Roman"/>
                <a:cs typeface="Times New Roman"/>
              </a:rPr>
              <a:t>es</a:t>
            </a:r>
            <a:r>
              <a:rPr sz="2400" dirty="0">
                <a:latin typeface="Times New Roman"/>
                <a:cs typeface="Times New Roman"/>
              </a:rPr>
              <a:t>	which	ca</a:t>
            </a:r>
            <a:r>
              <a:rPr sz="2400" spc="5" dirty="0">
                <a:latin typeface="Times New Roman"/>
                <a:cs typeface="Times New Roman"/>
              </a:rPr>
              <a:t>r</a:t>
            </a:r>
            <a:r>
              <a:rPr sz="2400" dirty="0">
                <a:latin typeface="Times New Roman"/>
                <a:cs typeface="Times New Roman"/>
              </a:rPr>
              <a:t>ry	o</a:t>
            </a:r>
            <a:r>
              <a:rPr sz="2400" spc="-15" dirty="0">
                <a:latin typeface="Times New Roman"/>
                <a:cs typeface="Times New Roman"/>
              </a:rPr>
              <a:t>u</a:t>
            </a:r>
            <a:r>
              <a:rPr sz="2400" dirty="0">
                <a:latin typeface="Times New Roman"/>
                <a:cs typeface="Times New Roman"/>
              </a:rPr>
              <a:t>t	specific	t</a:t>
            </a:r>
            <a:r>
              <a:rPr sz="2400" spc="5" dirty="0">
                <a:latin typeface="Times New Roman"/>
                <a:cs typeface="Times New Roman"/>
              </a:rPr>
              <a:t>a</a:t>
            </a:r>
            <a:r>
              <a:rPr sz="2400" spc="-15" dirty="0">
                <a:latin typeface="Times New Roman"/>
                <a:cs typeface="Times New Roman"/>
              </a:rPr>
              <a:t>s</a:t>
            </a:r>
            <a:r>
              <a:rPr sz="2400" spc="-5" dirty="0">
                <a:latin typeface="Times New Roman"/>
                <a:cs typeface="Times New Roman"/>
              </a:rPr>
              <a:t>ks</a:t>
            </a:r>
            <a:r>
              <a:rPr sz="2400" dirty="0">
                <a:latin typeface="Times New Roman"/>
                <a:cs typeface="Times New Roman"/>
              </a:rPr>
              <a:t>	based	on  relevant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knowledge.</a:t>
            </a:r>
            <a:endParaRPr sz="2400">
              <a:latin typeface="Times New Roman"/>
              <a:cs typeface="Times New Roman"/>
            </a:endParaRPr>
          </a:p>
          <a:p>
            <a:pPr marL="355600" marR="6350" indent="-342900">
              <a:lnSpc>
                <a:spcPct val="150000"/>
              </a:lnSpc>
              <a:spcBef>
                <a:spcPts val="1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Times New Roman"/>
                <a:cs typeface="Times New Roman"/>
              </a:rPr>
              <a:t>For</a:t>
            </a:r>
            <a:r>
              <a:rPr sz="2400" spc="13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example:</a:t>
            </a:r>
            <a:r>
              <a:rPr sz="2400" spc="14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An</a:t>
            </a:r>
            <a:r>
              <a:rPr sz="2400" spc="13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interpreter</a:t>
            </a:r>
            <a:r>
              <a:rPr sz="2400" spc="1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for</a:t>
            </a:r>
            <a:r>
              <a:rPr sz="2400" spc="1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</a:t>
            </a:r>
            <a:r>
              <a:rPr sz="2400" spc="14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programming</a:t>
            </a:r>
            <a:r>
              <a:rPr sz="2400" spc="14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language</a:t>
            </a:r>
            <a:r>
              <a:rPr sz="2400" spc="1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interprets</a:t>
            </a:r>
            <a:r>
              <a:rPr sz="2400" spc="1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</a:t>
            </a:r>
            <a:r>
              <a:rPr sz="2400" spc="13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program</a:t>
            </a:r>
            <a:r>
              <a:rPr sz="2400" spc="1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on</a:t>
            </a:r>
            <a:r>
              <a:rPr sz="2400" spc="1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 </a:t>
            </a:r>
            <a:r>
              <a:rPr sz="2400" spc="-58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basis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available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knowledge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regarding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syntax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and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semantics </a:t>
            </a:r>
            <a:r>
              <a:rPr sz="2400" dirty="0">
                <a:latin typeface="Times New Roman"/>
                <a:cs typeface="Times New Roman"/>
              </a:rPr>
              <a:t>of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language.</a:t>
            </a:r>
            <a:endParaRPr sz="2400">
              <a:latin typeface="Times New Roman"/>
              <a:cs typeface="Times New Roman"/>
            </a:endParaRPr>
          </a:p>
          <a:p>
            <a:pPr marL="355600" marR="5080" indent="-342900">
              <a:lnSpc>
                <a:spcPct val="150100"/>
              </a:lnSpc>
              <a:spcBef>
                <a:spcPts val="390"/>
              </a:spcBef>
              <a:buFont typeface="Arial MT"/>
              <a:buChar char="•"/>
              <a:tabLst>
                <a:tab pos="354965" algn="l"/>
                <a:tab pos="355600" algn="l"/>
                <a:tab pos="1969770" algn="l"/>
                <a:tab pos="2397760" algn="l"/>
                <a:tab pos="3013710" algn="l"/>
                <a:tab pos="4304665" algn="l"/>
                <a:tab pos="4850130" algn="l"/>
                <a:tab pos="5482590" algn="l"/>
                <a:tab pos="7618095" algn="l"/>
                <a:tab pos="9128125" algn="l"/>
                <a:tab pos="9726295" algn="l"/>
                <a:tab pos="10187940" algn="l"/>
              </a:tabLst>
            </a:pPr>
            <a:r>
              <a:rPr sz="2400" dirty="0">
                <a:latin typeface="Times New Roman"/>
                <a:cs typeface="Times New Roman"/>
              </a:rPr>
              <a:t>Advantage</a:t>
            </a:r>
            <a:r>
              <a:rPr sz="2400" spc="-5" dirty="0">
                <a:latin typeface="Times New Roman"/>
                <a:cs typeface="Times New Roman"/>
              </a:rPr>
              <a:t>s	of	t</a:t>
            </a:r>
            <a:r>
              <a:rPr sz="2400" spc="-10" dirty="0">
                <a:latin typeface="Times New Roman"/>
                <a:cs typeface="Times New Roman"/>
              </a:rPr>
              <a:t>h</a:t>
            </a:r>
            <a:r>
              <a:rPr sz="2400" spc="-5" dirty="0">
                <a:latin typeface="Times New Roman"/>
                <a:cs typeface="Times New Roman"/>
              </a:rPr>
              <a:t>is</a:t>
            </a:r>
            <a:r>
              <a:rPr sz="2400" dirty="0">
                <a:latin typeface="Times New Roman"/>
                <a:cs typeface="Times New Roman"/>
              </a:rPr>
              <a:t>	a</a:t>
            </a:r>
            <a:r>
              <a:rPr sz="2400" spc="-10" dirty="0">
                <a:latin typeface="Times New Roman"/>
                <a:cs typeface="Times New Roman"/>
              </a:rPr>
              <a:t>p</a:t>
            </a:r>
            <a:r>
              <a:rPr sz="2400" dirty="0">
                <a:latin typeface="Times New Roman"/>
                <a:cs typeface="Times New Roman"/>
              </a:rPr>
              <a:t>proach	are	that	do</a:t>
            </a:r>
            <a:r>
              <a:rPr sz="2400" spc="-20" dirty="0">
                <a:latin typeface="Times New Roman"/>
                <a:cs typeface="Times New Roman"/>
              </a:rPr>
              <a:t>m</a:t>
            </a:r>
            <a:r>
              <a:rPr sz="2400" dirty="0">
                <a:latin typeface="Times New Roman"/>
                <a:cs typeface="Times New Roman"/>
              </a:rPr>
              <a:t>a</a:t>
            </a:r>
            <a:r>
              <a:rPr sz="2400" spc="5" dirty="0">
                <a:latin typeface="Times New Roman"/>
                <a:cs typeface="Times New Roman"/>
              </a:rPr>
              <a:t>i</a:t>
            </a:r>
            <a:r>
              <a:rPr sz="2400" spc="-10" dirty="0">
                <a:latin typeface="Times New Roman"/>
                <a:cs typeface="Times New Roman"/>
              </a:rPr>
              <a:t>n</a:t>
            </a:r>
            <a:r>
              <a:rPr sz="2400" dirty="0">
                <a:latin typeface="Times New Roman"/>
                <a:cs typeface="Times New Roman"/>
              </a:rPr>
              <a:t>-specif</a:t>
            </a:r>
            <a:r>
              <a:rPr sz="2400" spc="-15" dirty="0">
                <a:latin typeface="Times New Roman"/>
                <a:cs typeface="Times New Roman"/>
              </a:rPr>
              <a:t>i</a:t>
            </a:r>
            <a:r>
              <a:rPr sz="2400" dirty="0">
                <a:latin typeface="Times New Roman"/>
                <a:cs typeface="Times New Roman"/>
              </a:rPr>
              <a:t>c	k</a:t>
            </a:r>
            <a:r>
              <a:rPr sz="2400" spc="-15" dirty="0">
                <a:latin typeface="Times New Roman"/>
                <a:cs typeface="Times New Roman"/>
              </a:rPr>
              <a:t>n</a:t>
            </a:r>
            <a:r>
              <a:rPr sz="2400" dirty="0">
                <a:latin typeface="Times New Roman"/>
                <a:cs typeface="Times New Roman"/>
              </a:rPr>
              <a:t>owledge	can	be	easily  represented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and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side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effects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actions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may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also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be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modelled</a:t>
            </a:r>
            <a:endParaRPr sz="24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185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latin typeface="Times New Roman"/>
                <a:cs typeface="Times New Roman"/>
              </a:rPr>
              <a:t>There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is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problem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 </a:t>
            </a:r>
            <a:r>
              <a:rPr sz="2400" spc="-5" dirty="0">
                <a:latin typeface="Times New Roman"/>
                <a:cs typeface="Times New Roman"/>
              </a:rPr>
              <a:t>completeness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i.e.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all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cases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may</a:t>
            </a:r>
            <a:r>
              <a:rPr sz="2400" spc="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not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be represented</a:t>
            </a:r>
            <a:endParaRPr sz="24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184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latin typeface="Times New Roman"/>
                <a:cs typeface="Times New Roman"/>
              </a:rPr>
              <a:t>Another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problem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is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consistency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i.e.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all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deductions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may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not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be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correct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pc="-5" dirty="0"/>
              <a:t>8</a:t>
            </a:fld>
            <a:endParaRPr spc="-5" dirty="0"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49072" y="357632"/>
            <a:ext cx="10880725" cy="38430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Times New Roman"/>
                <a:cs typeface="Times New Roman"/>
              </a:rPr>
              <a:t>Knowledge</a:t>
            </a:r>
            <a:r>
              <a:rPr sz="2400" b="1" spc="-10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Representation using </a:t>
            </a:r>
            <a:r>
              <a:rPr sz="2400" b="1" dirty="0">
                <a:latin typeface="Times New Roman"/>
                <a:cs typeface="Times New Roman"/>
              </a:rPr>
              <a:t>Frames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300">
              <a:latin typeface="Times New Roman"/>
              <a:cs typeface="Times New Roman"/>
            </a:endParaRPr>
          </a:p>
          <a:p>
            <a:pPr marL="407670" indent="-287020">
              <a:lnSpc>
                <a:spcPct val="100000"/>
              </a:lnSpc>
              <a:buFont typeface="Arial MT"/>
              <a:buChar char="•"/>
              <a:tabLst>
                <a:tab pos="407670" algn="l"/>
                <a:tab pos="408305" algn="l"/>
              </a:tabLst>
            </a:pPr>
            <a:r>
              <a:rPr sz="2400" spc="-5" dirty="0">
                <a:latin typeface="Times New Roman"/>
                <a:cs typeface="Times New Roman"/>
              </a:rPr>
              <a:t>A</a:t>
            </a:r>
            <a:r>
              <a:rPr sz="2400" spc="-1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network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</a:t>
            </a:r>
            <a:r>
              <a:rPr sz="2400" spc="-5" dirty="0">
                <a:latin typeface="Times New Roman"/>
                <a:cs typeface="Times New Roman"/>
              </a:rPr>
              <a:t> frames</a:t>
            </a:r>
            <a:r>
              <a:rPr sz="2400" dirty="0">
                <a:latin typeface="Times New Roman"/>
                <a:cs typeface="Times New Roman"/>
              </a:rPr>
              <a:t> can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be </a:t>
            </a:r>
            <a:r>
              <a:rPr sz="2400" spc="-5" dirty="0">
                <a:latin typeface="Times New Roman"/>
                <a:cs typeface="Times New Roman"/>
              </a:rPr>
              <a:t>viewed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as</a:t>
            </a:r>
            <a:r>
              <a:rPr sz="2400" dirty="0">
                <a:latin typeface="Times New Roman"/>
                <a:cs typeface="Times New Roman"/>
              </a:rPr>
              <a:t> a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three-dimensional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figure</a:t>
            </a:r>
            <a:endParaRPr sz="2400">
              <a:latin typeface="Times New Roman"/>
              <a:cs typeface="Times New Roman"/>
            </a:endParaRPr>
          </a:p>
          <a:p>
            <a:pPr marL="407670" marR="5080" indent="-287020">
              <a:lnSpc>
                <a:spcPts val="4320"/>
              </a:lnSpc>
              <a:spcBef>
                <a:spcPts val="385"/>
              </a:spcBef>
              <a:buFont typeface="Arial MT"/>
              <a:buChar char="•"/>
              <a:tabLst>
                <a:tab pos="407670" algn="l"/>
                <a:tab pos="408305" algn="l"/>
              </a:tabLst>
            </a:pPr>
            <a:r>
              <a:rPr sz="2400" spc="-5" dirty="0">
                <a:latin typeface="Times New Roman"/>
                <a:cs typeface="Times New Roman"/>
              </a:rPr>
              <a:t>One</a:t>
            </a:r>
            <a:r>
              <a:rPr sz="2400" spc="9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dimension</a:t>
            </a:r>
            <a:r>
              <a:rPr sz="2400" spc="10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is</a:t>
            </a:r>
            <a:r>
              <a:rPr sz="2400" spc="10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concerned</a:t>
            </a:r>
            <a:r>
              <a:rPr sz="2400" spc="10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with</a:t>
            </a:r>
            <a:r>
              <a:rPr sz="2400" spc="9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the</a:t>
            </a:r>
            <a:r>
              <a:rPr sz="2400" spc="10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description</a:t>
            </a:r>
            <a:r>
              <a:rPr sz="2400" spc="10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</a:t>
            </a:r>
            <a:r>
              <a:rPr sz="2400" spc="9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</a:t>
            </a:r>
            <a:r>
              <a:rPr sz="2400" spc="10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class</a:t>
            </a:r>
            <a:r>
              <a:rPr sz="2400" spc="1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along</a:t>
            </a:r>
            <a:r>
              <a:rPr sz="2400" spc="10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with</a:t>
            </a:r>
            <a:r>
              <a:rPr sz="2400" spc="10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all</a:t>
            </a:r>
            <a:r>
              <a:rPr sz="2400" spc="9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9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classes </a:t>
            </a:r>
            <a:r>
              <a:rPr sz="2400" spc="-58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contained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in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it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and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connected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with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Part_of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link</a:t>
            </a:r>
            <a:endParaRPr sz="2400">
              <a:latin typeface="Times New Roman"/>
              <a:cs typeface="Times New Roman"/>
            </a:endParaRPr>
          </a:p>
          <a:p>
            <a:pPr marL="407670" indent="-287020">
              <a:lnSpc>
                <a:spcPct val="100000"/>
              </a:lnSpc>
              <a:spcBef>
                <a:spcPts val="1060"/>
              </a:spcBef>
              <a:buFont typeface="Arial MT"/>
              <a:buChar char="•"/>
              <a:tabLst>
                <a:tab pos="407670" algn="l"/>
                <a:tab pos="408305" algn="l"/>
              </a:tabLst>
            </a:pPr>
            <a:r>
              <a:rPr sz="2400" dirty="0">
                <a:latin typeface="Times New Roman"/>
                <a:cs typeface="Times New Roman"/>
              </a:rPr>
              <a:t>Second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dimension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in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hierarchy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is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</a:t>
            </a:r>
            <a:r>
              <a:rPr sz="2400" spc="-1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Ako links</a:t>
            </a:r>
            <a:endParaRPr sz="2400">
              <a:latin typeface="Times New Roman"/>
              <a:cs typeface="Times New Roman"/>
            </a:endParaRPr>
          </a:p>
          <a:p>
            <a:pPr marL="407670" indent="-287020">
              <a:lnSpc>
                <a:spcPct val="100000"/>
              </a:lnSpc>
              <a:spcBef>
                <a:spcPts val="1440"/>
              </a:spcBef>
              <a:buFont typeface="Arial MT"/>
              <a:buChar char="•"/>
              <a:tabLst>
                <a:tab pos="407670" algn="l"/>
                <a:tab pos="408305" algn="l"/>
              </a:tabLst>
            </a:pPr>
            <a:r>
              <a:rPr sz="2400" dirty="0">
                <a:latin typeface="Times New Roman"/>
                <a:cs typeface="Times New Roman"/>
              </a:rPr>
              <a:t>Third</a:t>
            </a:r>
            <a:r>
              <a:rPr sz="2400" spc="-5" dirty="0">
                <a:latin typeface="Times New Roman"/>
                <a:cs typeface="Times New Roman"/>
              </a:rPr>
              <a:t> dimension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contains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instances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all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classes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connected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with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Inst </a:t>
            </a:r>
            <a:r>
              <a:rPr sz="2400" dirty="0">
                <a:latin typeface="Times New Roman"/>
                <a:cs typeface="Times New Roman"/>
              </a:rPr>
              <a:t>links</a:t>
            </a:r>
            <a:endParaRPr sz="2400">
              <a:latin typeface="Times New Roman"/>
              <a:cs typeface="Times New Roman"/>
            </a:endParaRPr>
          </a:p>
          <a:p>
            <a:pPr marL="407670" indent="-287020">
              <a:lnSpc>
                <a:spcPct val="100000"/>
              </a:lnSpc>
              <a:spcBef>
                <a:spcPts val="1440"/>
              </a:spcBef>
              <a:buFont typeface="Arial MT"/>
              <a:buChar char="•"/>
              <a:tabLst>
                <a:tab pos="407670" algn="l"/>
                <a:tab pos="408305" algn="l"/>
              </a:tabLst>
            </a:pPr>
            <a:r>
              <a:rPr sz="2400" dirty="0">
                <a:latin typeface="Times New Roman"/>
                <a:cs typeface="Times New Roman"/>
              </a:rPr>
              <a:t>It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is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important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to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note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that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each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frame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can have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atmost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two</a:t>
            </a:r>
            <a:r>
              <a:rPr sz="2400" dirty="0">
                <a:latin typeface="Times New Roman"/>
                <a:cs typeface="Times New Roman"/>
              </a:rPr>
              <a:t> links: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730863" y="6533452"/>
            <a:ext cx="234950" cy="220345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z="1000" spc="-5" dirty="0">
                <a:latin typeface="Lucida Sans Unicode"/>
                <a:cs typeface="Lucida Sans Unicode"/>
              </a:rPr>
              <a:t>80</a:t>
            </a:fld>
            <a:endParaRPr sz="1000">
              <a:latin typeface="Lucida Sans Unicode"/>
              <a:cs typeface="Lucida Sans Unicod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15085" y="4175252"/>
            <a:ext cx="2383790" cy="1122680"/>
          </a:xfrm>
          <a:prstGeom prst="rect">
            <a:avLst/>
          </a:prstGeom>
        </p:spPr>
        <p:txBody>
          <a:bodyPr vert="horz" wrap="square" lIns="0" tIns="195580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1540"/>
              </a:spcBef>
              <a:buFont typeface="Wingdings"/>
              <a:buChar char=""/>
              <a:tabLst>
                <a:tab pos="356235" algn="l"/>
              </a:tabLst>
            </a:pPr>
            <a:r>
              <a:rPr sz="2400" spc="-5" dirty="0">
                <a:latin typeface="Times New Roman"/>
                <a:cs typeface="Times New Roman"/>
              </a:rPr>
              <a:t>Inst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and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Part_of</a:t>
            </a:r>
            <a:endParaRPr sz="2400">
              <a:latin typeface="Times New Roman"/>
              <a:cs typeface="Times New Roman"/>
            </a:endParaRPr>
          </a:p>
          <a:p>
            <a:pPr marL="355600" indent="-343535">
              <a:lnSpc>
                <a:spcPct val="100000"/>
              </a:lnSpc>
              <a:spcBef>
                <a:spcPts val="1440"/>
              </a:spcBef>
              <a:buFont typeface="Wingdings"/>
              <a:buChar char=""/>
              <a:tabLst>
                <a:tab pos="356235" algn="l"/>
              </a:tabLst>
            </a:pPr>
            <a:r>
              <a:rPr sz="2400" dirty="0">
                <a:latin typeface="Times New Roman"/>
                <a:cs typeface="Times New Roman"/>
              </a:rPr>
              <a:t>Ako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and</a:t>
            </a:r>
            <a:r>
              <a:rPr sz="2400" spc="-5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Part_of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533013" y="4175252"/>
            <a:ext cx="1315720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0645" marR="5080" indent="-68580">
              <a:lnSpc>
                <a:spcPct val="150000"/>
              </a:lnSpc>
              <a:spcBef>
                <a:spcPts val="100"/>
              </a:spcBef>
            </a:pPr>
            <a:r>
              <a:rPr sz="2400" dirty="0">
                <a:latin typeface="Times New Roman"/>
                <a:cs typeface="Times New Roman"/>
              </a:rPr>
              <a:t>(Possible) </a:t>
            </a:r>
            <a:r>
              <a:rPr sz="2400" spc="-58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(</a:t>
            </a:r>
            <a:r>
              <a:rPr sz="2400" spc="-5" dirty="0">
                <a:latin typeface="Times New Roman"/>
                <a:cs typeface="Times New Roman"/>
              </a:rPr>
              <a:t>Possi</a:t>
            </a:r>
            <a:r>
              <a:rPr sz="2400" dirty="0">
                <a:latin typeface="Times New Roman"/>
                <a:cs typeface="Times New Roman"/>
              </a:rPr>
              <a:t>bl</a:t>
            </a:r>
            <a:r>
              <a:rPr sz="2400" spc="10" dirty="0">
                <a:latin typeface="Times New Roman"/>
                <a:cs typeface="Times New Roman"/>
              </a:rPr>
              <a:t>e</a:t>
            </a:r>
            <a:r>
              <a:rPr sz="2400" dirty="0">
                <a:latin typeface="Times New Roman"/>
                <a:cs typeface="Times New Roman"/>
              </a:rPr>
              <a:t>)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15085" y="5455411"/>
            <a:ext cx="37401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100"/>
              </a:spcBef>
              <a:buFont typeface="Wingdings"/>
              <a:buChar char=""/>
              <a:tabLst>
                <a:tab pos="356235" algn="l"/>
              </a:tabLst>
            </a:pPr>
            <a:r>
              <a:rPr sz="2400" spc="-5" dirty="0">
                <a:solidFill>
                  <a:srgbClr val="FF0000"/>
                </a:solidFill>
                <a:latin typeface="Times New Roman"/>
                <a:cs typeface="Times New Roman"/>
              </a:rPr>
              <a:t>Ins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t</a:t>
            </a:r>
            <a:r>
              <a:rPr sz="2400" spc="-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and</a:t>
            </a:r>
            <a:r>
              <a:rPr sz="2400" spc="-14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Ako</a:t>
            </a:r>
            <a:r>
              <a:rPr sz="2400" spc="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(Not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poss</a:t>
            </a:r>
            <a:r>
              <a:rPr sz="2400" dirty="0">
                <a:latin typeface="Times New Roman"/>
                <a:cs typeface="Times New Roman"/>
              </a:rPr>
              <a:t>ible)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26187" y="76198"/>
            <a:ext cx="10582148" cy="6677599"/>
            <a:chOff x="0" y="76198"/>
            <a:chExt cx="10808335" cy="67818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53311" y="76198"/>
              <a:ext cx="9454896" cy="677722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17827" y="140102"/>
              <a:ext cx="9271889" cy="6594856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398777" y="121051"/>
              <a:ext cx="9310370" cy="6633209"/>
            </a:xfrm>
            <a:custGeom>
              <a:avLst/>
              <a:gdLst/>
              <a:ahLst/>
              <a:cxnLst/>
              <a:rect l="l" t="t" r="r" b="b"/>
              <a:pathLst>
                <a:path w="9310370" h="6633209">
                  <a:moveTo>
                    <a:pt x="0" y="6632956"/>
                  </a:moveTo>
                  <a:lnTo>
                    <a:pt x="9309989" y="6632956"/>
                  </a:lnTo>
                  <a:lnTo>
                    <a:pt x="9309989" y="0"/>
                  </a:lnTo>
                  <a:lnTo>
                    <a:pt x="0" y="0"/>
                  </a:lnTo>
                  <a:lnTo>
                    <a:pt x="0" y="6632956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11730863" y="6533452"/>
            <a:ext cx="234950" cy="220345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z="1000" spc="-5" dirty="0">
                <a:latin typeface="Lucida Sans Unicode"/>
                <a:cs typeface="Lucida Sans Unicode"/>
              </a:rPr>
              <a:t>81</a:t>
            </a:fld>
            <a:endParaRPr sz="10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89076" y="532003"/>
            <a:ext cx="11261090" cy="553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 algn="just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Times New Roman"/>
                <a:cs typeface="Times New Roman"/>
              </a:rPr>
              <a:t>Knowledge</a:t>
            </a:r>
            <a:r>
              <a:rPr sz="2400" b="1" spc="-10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Representation using </a:t>
            </a:r>
            <a:r>
              <a:rPr sz="2400" b="1" dirty="0">
                <a:latin typeface="Times New Roman"/>
                <a:cs typeface="Times New Roman"/>
              </a:rPr>
              <a:t>Frames</a:t>
            </a:r>
            <a:endParaRPr sz="2400">
              <a:latin typeface="Times New Roman"/>
              <a:cs typeface="Times New Roman"/>
            </a:endParaRPr>
          </a:p>
          <a:p>
            <a:pPr marL="420370" marR="43180" indent="-287020" algn="just">
              <a:lnSpc>
                <a:spcPct val="150100"/>
              </a:lnSpc>
              <a:spcBef>
                <a:spcPts val="1590"/>
              </a:spcBef>
              <a:buFont typeface="Arial MT"/>
              <a:buChar char="•"/>
              <a:tabLst>
                <a:tab pos="421005" algn="l"/>
              </a:tabLst>
            </a:pPr>
            <a:r>
              <a:rPr sz="2400" spc="-5" dirty="0">
                <a:latin typeface="Times New Roman"/>
                <a:cs typeface="Times New Roman"/>
              </a:rPr>
              <a:t>An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instance</a:t>
            </a:r>
            <a:r>
              <a:rPr sz="2400" dirty="0">
                <a:latin typeface="Times New Roman"/>
                <a:cs typeface="Times New Roman"/>
              </a:rPr>
              <a:t> of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hospital</a:t>
            </a:r>
            <a:r>
              <a:rPr sz="2400" dirty="0">
                <a:latin typeface="Times New Roman"/>
                <a:cs typeface="Times New Roman"/>
              </a:rPr>
              <a:t> is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specific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hospital,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such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as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AIIMS,</a:t>
            </a:r>
            <a:r>
              <a:rPr sz="2400" dirty="0">
                <a:latin typeface="Times New Roman"/>
                <a:cs typeface="Times New Roman"/>
              </a:rPr>
              <a:t> which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will</a:t>
            </a:r>
            <a:r>
              <a:rPr sz="2400" spc="59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have </a:t>
            </a:r>
            <a:r>
              <a:rPr sz="2400" spc="-5" dirty="0">
                <a:latin typeface="Times New Roman"/>
                <a:cs typeface="Times New Roman"/>
              </a:rPr>
              <a:t> instances of </a:t>
            </a:r>
            <a:r>
              <a:rPr sz="2400" dirty="0">
                <a:latin typeface="Times New Roman"/>
                <a:cs typeface="Times New Roman"/>
              </a:rPr>
              <a:t>all the </a:t>
            </a:r>
            <a:r>
              <a:rPr sz="2400" spc="-5" dirty="0">
                <a:latin typeface="Times New Roman"/>
                <a:cs typeface="Times New Roman"/>
              </a:rPr>
              <a:t>classes </a:t>
            </a:r>
            <a:r>
              <a:rPr sz="2400" dirty="0">
                <a:latin typeface="Times New Roman"/>
                <a:cs typeface="Times New Roman"/>
              </a:rPr>
              <a:t>in </a:t>
            </a:r>
            <a:r>
              <a:rPr sz="2400" spc="-5" dirty="0">
                <a:latin typeface="Times New Roman"/>
                <a:cs typeface="Times New Roman"/>
              </a:rPr>
              <a:t>the network of </a:t>
            </a:r>
            <a:r>
              <a:rPr sz="2400" dirty="0">
                <a:latin typeface="Times New Roman"/>
                <a:cs typeface="Times New Roman"/>
              </a:rPr>
              <a:t>hospital </a:t>
            </a:r>
            <a:r>
              <a:rPr sz="2400" spc="-5" dirty="0">
                <a:latin typeface="Times New Roman"/>
                <a:cs typeface="Times New Roman"/>
              </a:rPr>
              <a:t>frame, that </a:t>
            </a:r>
            <a:r>
              <a:rPr sz="2400" dirty="0">
                <a:latin typeface="Times New Roman"/>
                <a:cs typeface="Times New Roman"/>
              </a:rPr>
              <a:t>is, </a:t>
            </a:r>
            <a:r>
              <a:rPr sz="2400" spc="-5" dirty="0">
                <a:latin typeface="Times New Roman"/>
                <a:cs typeface="Times New Roman"/>
              </a:rPr>
              <a:t>instances of the lab, 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Times New Roman"/>
                <a:cs typeface="Times New Roman"/>
              </a:rPr>
              <a:t>doctor,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and ward</a:t>
            </a:r>
            <a:endParaRPr sz="2400">
              <a:latin typeface="Times New Roman"/>
              <a:cs typeface="Times New Roman"/>
            </a:endParaRPr>
          </a:p>
          <a:p>
            <a:pPr marL="420370" indent="-287655" algn="just">
              <a:lnSpc>
                <a:spcPct val="100000"/>
              </a:lnSpc>
              <a:spcBef>
                <a:spcPts val="1440"/>
              </a:spcBef>
              <a:buFont typeface="Arial MT"/>
              <a:buChar char="•"/>
              <a:tabLst>
                <a:tab pos="421005" algn="l"/>
              </a:tabLst>
            </a:pPr>
            <a:r>
              <a:rPr sz="2400" spc="-5" dirty="0">
                <a:latin typeface="Times New Roman"/>
                <a:cs typeface="Times New Roman"/>
              </a:rPr>
              <a:t>Representation</a:t>
            </a:r>
            <a:r>
              <a:rPr sz="2400" spc="21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of</a:t>
            </a:r>
            <a:r>
              <a:rPr sz="2400" spc="2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21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three</a:t>
            </a:r>
            <a:r>
              <a:rPr sz="2400" spc="22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dimensional</a:t>
            </a:r>
            <a:r>
              <a:rPr sz="2400" spc="22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structure</a:t>
            </a:r>
            <a:r>
              <a:rPr sz="2400" spc="21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of</a:t>
            </a:r>
            <a:r>
              <a:rPr sz="2400" spc="204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</a:t>
            </a:r>
            <a:r>
              <a:rPr sz="2400" spc="2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network</a:t>
            </a:r>
            <a:r>
              <a:rPr sz="2400" spc="22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of</a:t>
            </a:r>
            <a:r>
              <a:rPr sz="2400" spc="22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frames</a:t>
            </a:r>
            <a:r>
              <a:rPr sz="2400" spc="2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in</a:t>
            </a:r>
            <a:r>
              <a:rPr sz="2400" spc="21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first-order</a:t>
            </a:r>
            <a:endParaRPr sz="2400">
              <a:latin typeface="Times New Roman"/>
              <a:cs typeface="Times New Roman"/>
            </a:endParaRPr>
          </a:p>
          <a:p>
            <a:pPr marL="420370">
              <a:lnSpc>
                <a:spcPct val="100000"/>
              </a:lnSpc>
              <a:spcBef>
                <a:spcPts val="1440"/>
              </a:spcBef>
            </a:pPr>
            <a:r>
              <a:rPr sz="2400" dirty="0">
                <a:latin typeface="Times New Roman"/>
                <a:cs typeface="Times New Roman"/>
              </a:rPr>
              <a:t>predicate</a:t>
            </a:r>
            <a:r>
              <a:rPr sz="2400" spc="-8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logic:</a:t>
            </a:r>
            <a:endParaRPr sz="2400">
              <a:latin typeface="Times New Roman"/>
              <a:cs typeface="Times New Roman"/>
            </a:endParaRPr>
          </a:p>
          <a:p>
            <a:pPr marL="361950">
              <a:lnSpc>
                <a:spcPct val="100000"/>
              </a:lnSpc>
              <a:spcBef>
                <a:spcPts val="1445"/>
              </a:spcBef>
              <a:tabLst>
                <a:tab pos="3637279" algn="l"/>
              </a:tabLst>
            </a:pPr>
            <a:r>
              <a:rPr sz="2400" dirty="0">
                <a:latin typeface="Cambria"/>
                <a:cs typeface="Cambria"/>
              </a:rPr>
              <a:t>∀X </a:t>
            </a:r>
            <a:r>
              <a:rPr sz="2400" spc="-10" dirty="0">
                <a:latin typeface="Cambria"/>
                <a:cs typeface="Cambria"/>
              </a:rPr>
              <a:t>(frame(X))</a:t>
            </a:r>
            <a:r>
              <a:rPr sz="2400" spc="5" dirty="0">
                <a:latin typeface="Cambria"/>
                <a:cs typeface="Cambria"/>
              </a:rPr>
              <a:t> </a:t>
            </a:r>
            <a:r>
              <a:rPr sz="2400" dirty="0">
                <a:latin typeface="Cambria"/>
                <a:cs typeface="Cambria"/>
              </a:rPr>
              <a:t>≡</a:t>
            </a:r>
            <a:r>
              <a:rPr sz="2400" spc="-15" dirty="0">
                <a:latin typeface="Cambria"/>
                <a:cs typeface="Cambria"/>
              </a:rPr>
              <a:t> </a:t>
            </a:r>
            <a:r>
              <a:rPr sz="2400" dirty="0">
                <a:latin typeface="Cambria"/>
                <a:cs typeface="Cambria"/>
              </a:rPr>
              <a:t>∃</a:t>
            </a:r>
            <a:r>
              <a:rPr sz="2400" spc="15" dirty="0">
                <a:latin typeface="Cambria"/>
                <a:cs typeface="Cambria"/>
              </a:rPr>
              <a:t> </a:t>
            </a:r>
            <a:r>
              <a:rPr sz="2400" spc="-5" dirty="0">
                <a:latin typeface="Cambria"/>
                <a:cs typeface="Cambria"/>
              </a:rPr>
              <a:t>Y</a:t>
            </a:r>
            <a:r>
              <a:rPr sz="2400" spc="-7" baseline="-20833" dirty="0">
                <a:latin typeface="Cambria"/>
                <a:cs typeface="Cambria"/>
              </a:rPr>
              <a:t>1</a:t>
            </a:r>
            <a:r>
              <a:rPr sz="2400" spc="-5" dirty="0">
                <a:latin typeface="Cambria"/>
                <a:cs typeface="Cambria"/>
              </a:rPr>
              <a:t>,Y</a:t>
            </a:r>
            <a:r>
              <a:rPr sz="2400" spc="-7" baseline="-20833" dirty="0">
                <a:latin typeface="Cambria"/>
                <a:cs typeface="Cambria"/>
              </a:rPr>
              <a:t>2</a:t>
            </a:r>
            <a:r>
              <a:rPr sz="2400" spc="-5" dirty="0">
                <a:latin typeface="Cambria"/>
                <a:cs typeface="Cambria"/>
              </a:rPr>
              <a:t>,	...</a:t>
            </a:r>
            <a:r>
              <a:rPr sz="2400" spc="-25" dirty="0">
                <a:latin typeface="Cambria"/>
                <a:cs typeface="Cambria"/>
              </a:rPr>
              <a:t> </a:t>
            </a:r>
            <a:r>
              <a:rPr sz="2400" dirty="0">
                <a:latin typeface="Cambria"/>
                <a:cs typeface="Cambria"/>
              </a:rPr>
              <a:t>,</a:t>
            </a:r>
            <a:r>
              <a:rPr sz="2400" spc="-5" dirty="0">
                <a:latin typeface="Cambria"/>
                <a:cs typeface="Cambria"/>
              </a:rPr>
              <a:t> </a:t>
            </a:r>
            <a:r>
              <a:rPr sz="2400" spc="-75" dirty="0">
                <a:latin typeface="Cambria"/>
                <a:cs typeface="Cambria"/>
              </a:rPr>
              <a:t>Y</a:t>
            </a:r>
            <a:r>
              <a:rPr sz="2400" spc="-112" baseline="-20833" dirty="0">
                <a:latin typeface="Cambria"/>
                <a:cs typeface="Cambria"/>
              </a:rPr>
              <a:t>n</a:t>
            </a:r>
            <a:r>
              <a:rPr sz="2400" spc="262" baseline="-20833" dirty="0">
                <a:latin typeface="Cambria"/>
                <a:cs typeface="Cambria"/>
              </a:rPr>
              <a:t> </a:t>
            </a:r>
            <a:r>
              <a:rPr sz="2400" spc="-5" dirty="0">
                <a:latin typeface="Cambria"/>
                <a:cs typeface="Cambria"/>
              </a:rPr>
              <a:t>(( </a:t>
            </a:r>
            <a:r>
              <a:rPr sz="2400" spc="-15" dirty="0">
                <a:latin typeface="Cambria"/>
                <a:cs typeface="Cambria"/>
              </a:rPr>
              <a:t>Ako</a:t>
            </a:r>
            <a:r>
              <a:rPr sz="2400" spc="-5" dirty="0">
                <a:latin typeface="Cambria"/>
                <a:cs typeface="Cambria"/>
              </a:rPr>
              <a:t> (X,Y</a:t>
            </a:r>
            <a:r>
              <a:rPr sz="2400" spc="-7" baseline="-20833" dirty="0">
                <a:latin typeface="Cambria"/>
                <a:cs typeface="Cambria"/>
              </a:rPr>
              <a:t>1</a:t>
            </a:r>
            <a:r>
              <a:rPr sz="2400" spc="-5" dirty="0">
                <a:latin typeface="Cambria"/>
                <a:cs typeface="Cambria"/>
              </a:rPr>
              <a:t>) </a:t>
            </a:r>
            <a:r>
              <a:rPr sz="2400" dirty="0">
                <a:latin typeface="Cambria"/>
                <a:cs typeface="Cambria"/>
              </a:rPr>
              <a:t>V </a:t>
            </a:r>
            <a:r>
              <a:rPr sz="2400" spc="-5" dirty="0">
                <a:latin typeface="Cambria"/>
                <a:cs typeface="Cambria"/>
              </a:rPr>
              <a:t>Inst</a:t>
            </a:r>
            <a:r>
              <a:rPr sz="2400" dirty="0">
                <a:latin typeface="Cambria"/>
                <a:cs typeface="Cambria"/>
              </a:rPr>
              <a:t> (X,</a:t>
            </a:r>
            <a:r>
              <a:rPr sz="2400" spc="-5" dirty="0">
                <a:latin typeface="Cambria"/>
                <a:cs typeface="Cambria"/>
              </a:rPr>
              <a:t> Y</a:t>
            </a:r>
            <a:r>
              <a:rPr sz="2400" spc="-7" baseline="-20833" dirty="0">
                <a:latin typeface="Cambria"/>
                <a:cs typeface="Cambria"/>
              </a:rPr>
              <a:t>1</a:t>
            </a:r>
            <a:r>
              <a:rPr sz="2400" spc="-5" dirty="0">
                <a:latin typeface="Cambria"/>
                <a:cs typeface="Cambria"/>
              </a:rPr>
              <a:t>)) </a:t>
            </a:r>
            <a:r>
              <a:rPr sz="2400" dirty="0">
                <a:latin typeface="Cambria"/>
                <a:cs typeface="Cambria"/>
              </a:rPr>
              <a:t>Ʌ</a:t>
            </a:r>
            <a:r>
              <a:rPr sz="2400" spc="-5" dirty="0">
                <a:latin typeface="Cambria"/>
                <a:cs typeface="Cambria"/>
              </a:rPr>
              <a:t> </a:t>
            </a:r>
            <a:r>
              <a:rPr sz="2400" spc="-10" dirty="0">
                <a:latin typeface="Cambria"/>
                <a:cs typeface="Cambria"/>
              </a:rPr>
              <a:t>Part_of(X,Y</a:t>
            </a:r>
            <a:r>
              <a:rPr sz="2400" spc="-15" baseline="-20833" dirty="0">
                <a:latin typeface="Cambria"/>
                <a:cs typeface="Cambria"/>
              </a:rPr>
              <a:t>2</a:t>
            </a:r>
            <a:r>
              <a:rPr sz="2400" spc="-10" dirty="0">
                <a:latin typeface="Cambria"/>
                <a:cs typeface="Cambria"/>
              </a:rPr>
              <a:t>)</a:t>
            </a:r>
            <a:r>
              <a:rPr sz="2400" spc="55" dirty="0">
                <a:latin typeface="Cambria"/>
                <a:cs typeface="Cambria"/>
              </a:rPr>
              <a:t> </a:t>
            </a:r>
            <a:r>
              <a:rPr sz="2400" dirty="0">
                <a:latin typeface="Cambria"/>
                <a:cs typeface="Cambria"/>
              </a:rPr>
              <a:t>Ʌ</a:t>
            </a:r>
            <a:endParaRPr sz="2400">
              <a:latin typeface="Cambria"/>
              <a:cs typeface="Cambria"/>
            </a:endParaRPr>
          </a:p>
          <a:p>
            <a:pPr marL="333375" marR="756285" indent="4134485">
              <a:lnSpc>
                <a:spcPct val="150000"/>
              </a:lnSpc>
              <a:tabLst>
                <a:tab pos="3514090" algn="l"/>
              </a:tabLst>
            </a:pPr>
            <a:r>
              <a:rPr sz="2400" spc="-5" dirty="0">
                <a:latin typeface="Cambria"/>
                <a:cs typeface="Cambria"/>
              </a:rPr>
              <a:t>slot</a:t>
            </a:r>
            <a:r>
              <a:rPr sz="2400" spc="-7" baseline="-20833" dirty="0">
                <a:latin typeface="Cambria"/>
                <a:cs typeface="Cambria"/>
              </a:rPr>
              <a:t>3</a:t>
            </a:r>
            <a:r>
              <a:rPr sz="2400" spc="-5" dirty="0">
                <a:latin typeface="Cambria"/>
                <a:cs typeface="Cambria"/>
              </a:rPr>
              <a:t>(X,Y</a:t>
            </a:r>
            <a:r>
              <a:rPr sz="2400" spc="-7" baseline="-20833" dirty="0">
                <a:latin typeface="Cambria"/>
                <a:cs typeface="Cambria"/>
              </a:rPr>
              <a:t>3</a:t>
            </a:r>
            <a:r>
              <a:rPr sz="2400" spc="-5" dirty="0">
                <a:latin typeface="Cambria"/>
                <a:cs typeface="Cambria"/>
              </a:rPr>
              <a:t>)</a:t>
            </a:r>
            <a:r>
              <a:rPr sz="2400" spc="5" dirty="0">
                <a:latin typeface="Cambria"/>
                <a:cs typeface="Cambria"/>
              </a:rPr>
              <a:t> </a:t>
            </a:r>
            <a:r>
              <a:rPr sz="2400" dirty="0">
                <a:latin typeface="Cambria"/>
                <a:cs typeface="Cambria"/>
              </a:rPr>
              <a:t>Ʌ</a:t>
            </a:r>
            <a:r>
              <a:rPr sz="2400" spc="-15" dirty="0">
                <a:latin typeface="Cambria"/>
                <a:cs typeface="Cambria"/>
              </a:rPr>
              <a:t> </a:t>
            </a:r>
            <a:r>
              <a:rPr sz="2400" spc="-5" dirty="0">
                <a:latin typeface="Cambria"/>
                <a:cs typeface="Cambria"/>
              </a:rPr>
              <a:t>slot</a:t>
            </a:r>
            <a:r>
              <a:rPr sz="2400" spc="-7" baseline="-20833" dirty="0">
                <a:latin typeface="Cambria"/>
                <a:cs typeface="Cambria"/>
              </a:rPr>
              <a:t>4</a:t>
            </a:r>
            <a:r>
              <a:rPr sz="2400" spc="-5" dirty="0">
                <a:latin typeface="Cambria"/>
                <a:cs typeface="Cambria"/>
              </a:rPr>
              <a:t>(X,Y</a:t>
            </a:r>
            <a:r>
              <a:rPr sz="2400" spc="-7" baseline="-20833" dirty="0">
                <a:latin typeface="Cambria"/>
                <a:cs typeface="Cambria"/>
              </a:rPr>
              <a:t>4</a:t>
            </a:r>
            <a:r>
              <a:rPr sz="2400" spc="-5" dirty="0">
                <a:latin typeface="Cambria"/>
                <a:cs typeface="Cambria"/>
              </a:rPr>
              <a:t>)</a:t>
            </a:r>
            <a:r>
              <a:rPr sz="2400" spc="25" dirty="0">
                <a:latin typeface="Cambria"/>
                <a:cs typeface="Cambria"/>
              </a:rPr>
              <a:t> </a:t>
            </a:r>
            <a:r>
              <a:rPr sz="2400" dirty="0">
                <a:latin typeface="Cambria"/>
                <a:cs typeface="Cambria"/>
              </a:rPr>
              <a:t>Ʌ</a:t>
            </a:r>
            <a:r>
              <a:rPr sz="2400" spc="-15" dirty="0">
                <a:latin typeface="Cambria"/>
                <a:cs typeface="Cambria"/>
              </a:rPr>
              <a:t> </a:t>
            </a:r>
            <a:r>
              <a:rPr sz="2400" dirty="0">
                <a:latin typeface="Cambria"/>
                <a:cs typeface="Cambria"/>
              </a:rPr>
              <a:t>…</a:t>
            </a:r>
            <a:r>
              <a:rPr sz="2400" spc="-10" dirty="0">
                <a:latin typeface="Cambria"/>
                <a:cs typeface="Cambria"/>
              </a:rPr>
              <a:t> </a:t>
            </a:r>
            <a:r>
              <a:rPr sz="2400" dirty="0">
                <a:latin typeface="Cambria"/>
                <a:cs typeface="Cambria"/>
              </a:rPr>
              <a:t>Ʌ </a:t>
            </a:r>
            <a:r>
              <a:rPr sz="2400" spc="-20" dirty="0">
                <a:latin typeface="Cambria"/>
                <a:cs typeface="Cambria"/>
              </a:rPr>
              <a:t>slot</a:t>
            </a:r>
            <a:r>
              <a:rPr sz="2400" spc="-30" baseline="-20833" dirty="0">
                <a:latin typeface="Cambria"/>
                <a:cs typeface="Cambria"/>
              </a:rPr>
              <a:t>n</a:t>
            </a:r>
            <a:r>
              <a:rPr sz="2400" spc="-20" dirty="0">
                <a:latin typeface="Cambria"/>
                <a:cs typeface="Cambria"/>
              </a:rPr>
              <a:t>(X,Y</a:t>
            </a:r>
            <a:r>
              <a:rPr sz="2400" spc="-30" baseline="-20833" dirty="0">
                <a:latin typeface="Cambria"/>
                <a:cs typeface="Cambria"/>
              </a:rPr>
              <a:t>n</a:t>
            </a:r>
            <a:r>
              <a:rPr sz="2400" spc="-20" dirty="0">
                <a:latin typeface="Cambria"/>
                <a:cs typeface="Cambria"/>
              </a:rPr>
              <a:t>))) </a:t>
            </a:r>
            <a:r>
              <a:rPr sz="2400" spc="-15" dirty="0">
                <a:latin typeface="Cambria"/>
                <a:cs typeface="Cambria"/>
              </a:rPr>
              <a:t> where</a:t>
            </a:r>
            <a:r>
              <a:rPr sz="2400" spc="5" dirty="0">
                <a:latin typeface="Cambria"/>
                <a:cs typeface="Cambria"/>
              </a:rPr>
              <a:t> </a:t>
            </a:r>
            <a:r>
              <a:rPr sz="2400" spc="-10" dirty="0">
                <a:latin typeface="Cambria"/>
                <a:cs typeface="Cambria"/>
              </a:rPr>
              <a:t>frame(X)</a:t>
            </a:r>
            <a:r>
              <a:rPr sz="2400" spc="-15" dirty="0">
                <a:latin typeface="Cambria"/>
                <a:cs typeface="Cambria"/>
              </a:rPr>
              <a:t> </a:t>
            </a:r>
            <a:r>
              <a:rPr sz="2400" spc="-5" dirty="0">
                <a:latin typeface="Cambria"/>
                <a:cs typeface="Cambria"/>
              </a:rPr>
              <a:t>means</a:t>
            </a:r>
            <a:r>
              <a:rPr sz="2400" dirty="0">
                <a:latin typeface="Cambria"/>
                <a:cs typeface="Cambria"/>
              </a:rPr>
              <a:t> </a:t>
            </a:r>
            <a:r>
              <a:rPr sz="2400" spc="-5" dirty="0">
                <a:latin typeface="Cambria"/>
                <a:cs typeface="Cambria"/>
              </a:rPr>
              <a:t>that</a:t>
            </a:r>
            <a:r>
              <a:rPr sz="2400" spc="5" dirty="0">
                <a:latin typeface="Cambria"/>
                <a:cs typeface="Cambria"/>
              </a:rPr>
              <a:t> </a:t>
            </a:r>
            <a:r>
              <a:rPr sz="2400" dirty="0">
                <a:latin typeface="Cambria"/>
                <a:cs typeface="Cambria"/>
              </a:rPr>
              <a:t>X</a:t>
            </a:r>
            <a:r>
              <a:rPr sz="2400" spc="-5" dirty="0">
                <a:latin typeface="Cambria"/>
                <a:cs typeface="Cambria"/>
              </a:rPr>
              <a:t> </a:t>
            </a:r>
            <a:r>
              <a:rPr sz="2400" dirty="0">
                <a:latin typeface="Cambria"/>
                <a:cs typeface="Cambria"/>
              </a:rPr>
              <a:t>is a</a:t>
            </a:r>
            <a:r>
              <a:rPr sz="2400" spc="-10" dirty="0">
                <a:latin typeface="Cambria"/>
                <a:cs typeface="Cambria"/>
              </a:rPr>
              <a:t> frame</a:t>
            </a:r>
            <a:r>
              <a:rPr sz="2400" spc="-5" dirty="0">
                <a:latin typeface="Cambria"/>
                <a:cs typeface="Cambria"/>
              </a:rPr>
              <a:t> </a:t>
            </a:r>
            <a:r>
              <a:rPr sz="2400" dirty="0">
                <a:latin typeface="Cambria"/>
                <a:cs typeface="Cambria"/>
              </a:rPr>
              <a:t>,</a:t>
            </a:r>
            <a:r>
              <a:rPr sz="2400" spc="-15" dirty="0">
                <a:latin typeface="Cambria"/>
                <a:cs typeface="Cambria"/>
              </a:rPr>
              <a:t> </a:t>
            </a:r>
            <a:r>
              <a:rPr sz="2400" spc="-5" dirty="0">
                <a:latin typeface="Cambria"/>
                <a:cs typeface="Cambria"/>
              </a:rPr>
              <a:t>slot</a:t>
            </a:r>
            <a:r>
              <a:rPr sz="2400" spc="-7" baseline="-20833" dirty="0">
                <a:latin typeface="Cambria"/>
                <a:cs typeface="Cambria"/>
              </a:rPr>
              <a:t>1</a:t>
            </a:r>
            <a:r>
              <a:rPr sz="2400" spc="270" baseline="-20833" dirty="0">
                <a:latin typeface="Cambria"/>
                <a:cs typeface="Cambria"/>
              </a:rPr>
              <a:t> </a:t>
            </a:r>
            <a:r>
              <a:rPr sz="2400" dirty="0">
                <a:latin typeface="Cambria"/>
                <a:cs typeface="Cambria"/>
              </a:rPr>
              <a:t>∈ {</a:t>
            </a:r>
            <a:r>
              <a:rPr sz="2400" spc="-10" dirty="0">
                <a:latin typeface="Cambria"/>
                <a:cs typeface="Cambria"/>
              </a:rPr>
              <a:t> </a:t>
            </a:r>
            <a:r>
              <a:rPr sz="2400" spc="5" dirty="0">
                <a:latin typeface="Cambria"/>
                <a:cs typeface="Cambria"/>
              </a:rPr>
              <a:t>Inst,</a:t>
            </a:r>
            <a:r>
              <a:rPr sz="2400" spc="-25" dirty="0">
                <a:latin typeface="Cambria"/>
                <a:cs typeface="Cambria"/>
              </a:rPr>
              <a:t> </a:t>
            </a:r>
            <a:r>
              <a:rPr sz="2400" spc="-10" dirty="0">
                <a:latin typeface="Cambria"/>
                <a:cs typeface="Cambria"/>
              </a:rPr>
              <a:t>ako} </a:t>
            </a:r>
            <a:r>
              <a:rPr sz="2400" dirty="0">
                <a:latin typeface="Cambria"/>
                <a:cs typeface="Cambria"/>
              </a:rPr>
              <a:t>; </a:t>
            </a:r>
            <a:r>
              <a:rPr sz="2400" spc="-5" dirty="0">
                <a:latin typeface="Cambria"/>
                <a:cs typeface="Cambria"/>
              </a:rPr>
              <a:t>slot</a:t>
            </a:r>
            <a:r>
              <a:rPr sz="2400" spc="-7" baseline="-20833" dirty="0">
                <a:latin typeface="Cambria"/>
                <a:cs typeface="Cambria"/>
              </a:rPr>
              <a:t>2</a:t>
            </a:r>
            <a:r>
              <a:rPr sz="2400" spc="-5" dirty="0">
                <a:latin typeface="Cambria"/>
                <a:cs typeface="Cambria"/>
              </a:rPr>
              <a:t>=Part_of,</a:t>
            </a:r>
            <a:r>
              <a:rPr sz="2400" spc="-25" dirty="0">
                <a:latin typeface="Cambria"/>
                <a:cs typeface="Cambria"/>
              </a:rPr>
              <a:t> </a:t>
            </a:r>
            <a:r>
              <a:rPr sz="2400" dirty="0">
                <a:latin typeface="Cambria"/>
                <a:cs typeface="Cambria"/>
              </a:rPr>
              <a:t>and </a:t>
            </a:r>
            <a:r>
              <a:rPr sz="2400" spc="-515" dirty="0">
                <a:latin typeface="Cambria"/>
                <a:cs typeface="Cambria"/>
              </a:rPr>
              <a:t> </a:t>
            </a:r>
            <a:r>
              <a:rPr sz="2400" spc="-5" dirty="0">
                <a:latin typeface="Cambria"/>
                <a:cs typeface="Cambria"/>
              </a:rPr>
              <a:t>slot</a:t>
            </a:r>
            <a:r>
              <a:rPr sz="2400" spc="-7" baseline="-20833" dirty="0">
                <a:latin typeface="Cambria"/>
                <a:cs typeface="Cambria"/>
              </a:rPr>
              <a:t>i</a:t>
            </a:r>
            <a:r>
              <a:rPr sz="2400" spc="-5" dirty="0">
                <a:latin typeface="Cambria"/>
                <a:cs typeface="Cambria"/>
              </a:rPr>
              <a:t>(X,Y</a:t>
            </a:r>
            <a:r>
              <a:rPr sz="2400" spc="-7" baseline="-20833" dirty="0">
                <a:latin typeface="Cambria"/>
                <a:cs typeface="Cambria"/>
              </a:rPr>
              <a:t>i</a:t>
            </a:r>
            <a:r>
              <a:rPr sz="2400" spc="-5" dirty="0">
                <a:latin typeface="Cambria"/>
                <a:cs typeface="Cambria"/>
              </a:rPr>
              <a:t>)</a:t>
            </a:r>
            <a:r>
              <a:rPr sz="2400" spc="25" dirty="0">
                <a:latin typeface="Cambria"/>
                <a:cs typeface="Cambria"/>
              </a:rPr>
              <a:t> </a:t>
            </a:r>
            <a:r>
              <a:rPr sz="2400" spc="-5" dirty="0">
                <a:latin typeface="Cambria"/>
                <a:cs typeface="Cambria"/>
              </a:rPr>
              <a:t>means</a:t>
            </a:r>
            <a:r>
              <a:rPr sz="2400" spc="25" dirty="0">
                <a:latin typeface="Cambria"/>
                <a:cs typeface="Cambria"/>
              </a:rPr>
              <a:t> </a:t>
            </a:r>
            <a:r>
              <a:rPr sz="2400" spc="-5" dirty="0">
                <a:latin typeface="Cambria"/>
                <a:cs typeface="Cambria"/>
              </a:rPr>
              <a:t>that</a:t>
            </a:r>
            <a:r>
              <a:rPr sz="2400" spc="5" dirty="0">
                <a:latin typeface="Cambria"/>
                <a:cs typeface="Cambria"/>
              </a:rPr>
              <a:t> </a:t>
            </a:r>
            <a:r>
              <a:rPr sz="2400" spc="-5" dirty="0">
                <a:latin typeface="Cambria"/>
                <a:cs typeface="Cambria"/>
              </a:rPr>
              <a:t>Y</a:t>
            </a:r>
            <a:r>
              <a:rPr sz="2400" spc="-7" baseline="-20833" dirty="0">
                <a:latin typeface="Cambria"/>
                <a:cs typeface="Cambria"/>
              </a:rPr>
              <a:t>i	</a:t>
            </a:r>
            <a:r>
              <a:rPr sz="2400" dirty="0">
                <a:latin typeface="Cambria"/>
                <a:cs typeface="Cambria"/>
              </a:rPr>
              <a:t>is</a:t>
            </a:r>
            <a:r>
              <a:rPr sz="2400" spc="-20" dirty="0">
                <a:latin typeface="Cambria"/>
                <a:cs typeface="Cambria"/>
              </a:rPr>
              <a:t> </a:t>
            </a:r>
            <a:r>
              <a:rPr sz="2400" spc="-15" dirty="0">
                <a:latin typeface="Cambria"/>
                <a:cs typeface="Cambria"/>
              </a:rPr>
              <a:t>value</a:t>
            </a:r>
            <a:r>
              <a:rPr sz="2400" dirty="0">
                <a:latin typeface="Cambria"/>
                <a:cs typeface="Cambria"/>
              </a:rPr>
              <a:t> </a:t>
            </a:r>
            <a:r>
              <a:rPr sz="2400" spc="-5" dirty="0">
                <a:latin typeface="Cambria"/>
                <a:cs typeface="Cambria"/>
              </a:rPr>
              <a:t>of</a:t>
            </a:r>
            <a:r>
              <a:rPr sz="2400" spc="-10" dirty="0">
                <a:latin typeface="Cambria"/>
                <a:cs typeface="Cambria"/>
              </a:rPr>
              <a:t> </a:t>
            </a:r>
            <a:r>
              <a:rPr sz="2400" spc="-5" dirty="0">
                <a:latin typeface="Cambria"/>
                <a:cs typeface="Cambria"/>
              </a:rPr>
              <a:t>slot</a:t>
            </a:r>
            <a:r>
              <a:rPr sz="2400" spc="-7" baseline="-20833" dirty="0">
                <a:latin typeface="Cambria"/>
                <a:cs typeface="Cambria"/>
              </a:rPr>
              <a:t>i</a:t>
            </a:r>
            <a:r>
              <a:rPr sz="2400" spc="284" baseline="-20833" dirty="0">
                <a:latin typeface="Cambria"/>
                <a:cs typeface="Cambria"/>
              </a:rPr>
              <a:t> </a:t>
            </a:r>
            <a:r>
              <a:rPr sz="2400" spc="-5" dirty="0">
                <a:latin typeface="Cambria"/>
                <a:cs typeface="Cambria"/>
              </a:rPr>
              <a:t>of </a:t>
            </a:r>
            <a:r>
              <a:rPr sz="2400" spc="-10" dirty="0">
                <a:latin typeface="Cambria"/>
                <a:cs typeface="Cambria"/>
              </a:rPr>
              <a:t>frame</a:t>
            </a:r>
            <a:r>
              <a:rPr sz="2400" spc="-20" dirty="0">
                <a:latin typeface="Cambria"/>
                <a:cs typeface="Cambria"/>
              </a:rPr>
              <a:t> </a:t>
            </a:r>
            <a:r>
              <a:rPr sz="2400" dirty="0">
                <a:latin typeface="Cambria"/>
                <a:cs typeface="Cambria"/>
              </a:rPr>
              <a:t>X</a:t>
            </a:r>
            <a:endParaRPr sz="2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730863" y="6533452"/>
            <a:ext cx="234950" cy="220345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z="1000" spc="-5" dirty="0">
                <a:latin typeface="Lucida Sans Unicode"/>
                <a:cs typeface="Lucida Sans Unicode"/>
              </a:rPr>
              <a:t>82</a:t>
            </a:fld>
            <a:endParaRPr sz="10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49072" y="92034"/>
            <a:ext cx="11035665" cy="5504815"/>
          </a:xfrm>
          <a:prstGeom prst="rect">
            <a:avLst/>
          </a:prstGeom>
        </p:spPr>
        <p:txBody>
          <a:bodyPr vert="horz" wrap="square" lIns="0" tIns="1911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5"/>
              </a:spcBef>
            </a:pPr>
            <a:r>
              <a:rPr sz="2400" b="1" dirty="0">
                <a:latin typeface="Times New Roman"/>
                <a:cs typeface="Times New Roman"/>
              </a:rPr>
              <a:t>Inheritance</a:t>
            </a:r>
            <a:r>
              <a:rPr sz="2400" b="1" spc="-3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in</a:t>
            </a:r>
            <a:r>
              <a:rPr sz="2400" b="1" spc="-3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Frames</a:t>
            </a:r>
            <a:endParaRPr sz="2400">
              <a:latin typeface="Times New Roman"/>
              <a:cs typeface="Times New Roman"/>
            </a:endParaRPr>
          </a:p>
          <a:p>
            <a:pPr marL="363855" marR="5080" indent="-287020">
              <a:lnSpc>
                <a:spcPts val="4320"/>
              </a:lnSpc>
              <a:spcBef>
                <a:spcPts val="350"/>
              </a:spcBef>
              <a:buFont typeface="Arial MT"/>
              <a:buChar char="•"/>
              <a:tabLst>
                <a:tab pos="363855" algn="l"/>
                <a:tab pos="364490" algn="l"/>
              </a:tabLst>
            </a:pPr>
            <a:r>
              <a:rPr sz="2400" spc="-5" dirty="0">
                <a:latin typeface="Times New Roman"/>
                <a:cs typeface="Times New Roman"/>
              </a:rPr>
              <a:t>Inheritance</a:t>
            </a:r>
            <a:r>
              <a:rPr sz="2400" spc="28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is</a:t>
            </a:r>
            <a:r>
              <a:rPr sz="2400" spc="28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defined</a:t>
            </a:r>
            <a:r>
              <a:rPr sz="2400" spc="28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as</a:t>
            </a:r>
            <a:r>
              <a:rPr sz="2400" spc="28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</a:t>
            </a:r>
            <a:r>
              <a:rPr sz="2400" spc="28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mechanism</a:t>
            </a:r>
            <a:r>
              <a:rPr sz="2400" spc="28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which</a:t>
            </a:r>
            <a:r>
              <a:rPr sz="2400" spc="28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is</a:t>
            </a:r>
            <a:r>
              <a:rPr sz="2400" spc="28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utilized</a:t>
            </a:r>
            <a:r>
              <a:rPr sz="2400" spc="28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for</a:t>
            </a:r>
            <a:r>
              <a:rPr sz="2400" spc="27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passing</a:t>
            </a:r>
            <a:r>
              <a:rPr sz="2400" spc="29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knowledge</a:t>
            </a:r>
            <a:r>
              <a:rPr sz="2400" spc="28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from </a:t>
            </a:r>
            <a:r>
              <a:rPr sz="2400" spc="-58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one </a:t>
            </a:r>
            <a:r>
              <a:rPr sz="2400" spc="-5" dirty="0">
                <a:latin typeface="Times New Roman"/>
                <a:cs typeface="Times New Roman"/>
              </a:rPr>
              <a:t>frame</a:t>
            </a:r>
            <a:r>
              <a:rPr sz="2400" dirty="0">
                <a:latin typeface="Times New Roman"/>
                <a:cs typeface="Times New Roman"/>
              </a:rPr>
              <a:t> to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other</a:t>
            </a:r>
            <a:r>
              <a:rPr sz="2400" spc="-5" dirty="0">
                <a:latin typeface="Times New Roman"/>
                <a:cs typeface="Times New Roman"/>
              </a:rPr>
              <a:t> frames</a:t>
            </a:r>
            <a:r>
              <a:rPr sz="2400" spc="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down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through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5" dirty="0">
                <a:latin typeface="Times New Roman"/>
                <a:cs typeface="Times New Roman"/>
              </a:rPr>
              <a:t> taxonomy</a:t>
            </a:r>
            <a:endParaRPr sz="2400">
              <a:latin typeface="Times New Roman"/>
              <a:cs typeface="Times New Roman"/>
            </a:endParaRPr>
          </a:p>
          <a:p>
            <a:pPr marL="363855" indent="-287020">
              <a:lnSpc>
                <a:spcPct val="100000"/>
              </a:lnSpc>
              <a:spcBef>
                <a:spcPts val="1055"/>
              </a:spcBef>
              <a:buFont typeface="Arial MT"/>
              <a:buChar char="•"/>
              <a:tabLst>
                <a:tab pos="363855" algn="l"/>
                <a:tab pos="364490" algn="l"/>
              </a:tabLst>
            </a:pPr>
            <a:r>
              <a:rPr sz="2400" dirty="0">
                <a:latin typeface="Times New Roman"/>
                <a:cs typeface="Times New Roman"/>
              </a:rPr>
              <a:t>It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leads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to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cognitive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spc="-25" dirty="0">
                <a:latin typeface="Times New Roman"/>
                <a:cs typeface="Times New Roman"/>
              </a:rPr>
              <a:t>economy,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where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information </a:t>
            </a:r>
            <a:r>
              <a:rPr sz="2400" dirty="0">
                <a:latin typeface="Times New Roman"/>
                <a:cs typeface="Times New Roman"/>
              </a:rPr>
              <a:t>is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only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stored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in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one place</a:t>
            </a:r>
            <a:endParaRPr sz="2400">
              <a:latin typeface="Times New Roman"/>
              <a:cs typeface="Times New Roman"/>
            </a:endParaRPr>
          </a:p>
          <a:p>
            <a:pPr marL="363855" marR="8255" indent="-287020">
              <a:lnSpc>
                <a:spcPts val="4320"/>
              </a:lnSpc>
              <a:spcBef>
                <a:spcPts val="385"/>
              </a:spcBef>
              <a:buFont typeface="Arial MT"/>
              <a:buChar char="•"/>
              <a:tabLst>
                <a:tab pos="363855" algn="l"/>
                <a:tab pos="364490" algn="l"/>
              </a:tabLst>
            </a:pPr>
            <a:r>
              <a:rPr sz="2400" b="1" spc="-5" dirty="0">
                <a:latin typeface="Times New Roman"/>
                <a:cs typeface="Times New Roman"/>
              </a:rPr>
              <a:t>Attachment</a:t>
            </a:r>
            <a:r>
              <a:rPr sz="2400" b="1" spc="16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of</a:t>
            </a:r>
            <a:r>
              <a:rPr sz="2400" b="1" spc="17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Demons(Rules)</a:t>
            </a:r>
            <a:r>
              <a:rPr sz="2400" b="1" spc="19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:</a:t>
            </a:r>
            <a:r>
              <a:rPr sz="2400" b="1" spc="17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Demons</a:t>
            </a:r>
            <a:r>
              <a:rPr sz="2400" spc="17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allow</a:t>
            </a:r>
            <a:r>
              <a:rPr sz="2400" spc="17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us</a:t>
            </a:r>
            <a:r>
              <a:rPr sz="2400" spc="18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to</a:t>
            </a:r>
            <a:r>
              <a:rPr sz="2400" spc="17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invoke</a:t>
            </a:r>
            <a:r>
              <a:rPr sz="2400" spc="17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rules</a:t>
            </a:r>
            <a:r>
              <a:rPr sz="2400" spc="17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within</a:t>
            </a:r>
            <a:r>
              <a:rPr sz="2400" spc="17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the</a:t>
            </a:r>
            <a:r>
              <a:rPr sz="2400" spc="17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frames </a:t>
            </a:r>
            <a:r>
              <a:rPr sz="2400" spc="-58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and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are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considered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to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be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powerful style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 </a:t>
            </a:r>
            <a:r>
              <a:rPr sz="2400" spc="-5" dirty="0">
                <a:latin typeface="Times New Roman"/>
                <a:cs typeface="Times New Roman"/>
              </a:rPr>
              <a:t>programming</a:t>
            </a:r>
            <a:endParaRPr sz="2400">
              <a:latin typeface="Times New Roman"/>
              <a:cs typeface="Times New Roman"/>
            </a:endParaRPr>
          </a:p>
          <a:p>
            <a:pPr marL="363855" indent="-287020">
              <a:lnSpc>
                <a:spcPct val="100000"/>
              </a:lnSpc>
              <a:spcBef>
                <a:spcPts val="1060"/>
              </a:spcBef>
              <a:buFont typeface="Arial MT"/>
              <a:buChar char="•"/>
              <a:tabLst>
                <a:tab pos="363855" algn="l"/>
                <a:tab pos="364490" algn="l"/>
              </a:tabLst>
            </a:pPr>
            <a:r>
              <a:rPr sz="2400" dirty="0">
                <a:latin typeface="Times New Roman"/>
                <a:cs typeface="Times New Roman"/>
              </a:rPr>
              <a:t>These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can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be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attached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with a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slot </a:t>
            </a:r>
            <a:r>
              <a:rPr sz="2400" dirty="0">
                <a:latin typeface="Times New Roman"/>
                <a:cs typeface="Times New Roman"/>
              </a:rPr>
              <a:t>along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with other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required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facets</a:t>
            </a:r>
            <a:endParaRPr sz="2400">
              <a:latin typeface="Times New Roman"/>
              <a:cs typeface="Times New Roman"/>
            </a:endParaRPr>
          </a:p>
          <a:p>
            <a:pPr marL="363855" indent="-287020">
              <a:lnSpc>
                <a:spcPct val="100000"/>
              </a:lnSpc>
              <a:spcBef>
                <a:spcPts val="1440"/>
              </a:spcBef>
              <a:buFont typeface="Arial MT"/>
              <a:buChar char="•"/>
              <a:tabLst>
                <a:tab pos="363855" algn="l"/>
                <a:tab pos="364490" algn="l"/>
              </a:tabLst>
            </a:pPr>
            <a:r>
              <a:rPr sz="2400" dirty="0">
                <a:latin typeface="Times New Roman"/>
                <a:cs typeface="Times New Roman"/>
              </a:rPr>
              <a:t>For</a:t>
            </a:r>
            <a:r>
              <a:rPr sz="2400" spc="3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eg.</a:t>
            </a:r>
            <a:r>
              <a:rPr sz="2400" spc="2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An</a:t>
            </a:r>
            <a:r>
              <a:rPr sz="2400" spc="2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attached</a:t>
            </a:r>
            <a:r>
              <a:rPr sz="2400" spc="2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demon</a:t>
            </a:r>
            <a:r>
              <a:rPr sz="2400" spc="2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if_needed</a:t>
            </a:r>
            <a:r>
              <a:rPr sz="2400" b="1" spc="3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may</a:t>
            </a:r>
            <a:r>
              <a:rPr sz="2400" spc="3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be</a:t>
            </a:r>
            <a:r>
              <a:rPr sz="2400" spc="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used</a:t>
            </a:r>
            <a:r>
              <a:rPr sz="2400" spc="2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for</a:t>
            </a:r>
            <a:r>
              <a:rPr sz="2400" spc="3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monitoring</a:t>
            </a:r>
            <a:r>
              <a:rPr sz="2400" spc="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3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behaviour</a:t>
            </a:r>
            <a:r>
              <a:rPr sz="2400" spc="3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of</a:t>
            </a:r>
            <a:r>
              <a:rPr sz="2400" spc="2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the</a:t>
            </a:r>
            <a:endParaRPr sz="2400">
              <a:latin typeface="Times New Roman"/>
              <a:cs typeface="Times New Roman"/>
            </a:endParaRPr>
          </a:p>
          <a:p>
            <a:pPr marL="363855">
              <a:lnSpc>
                <a:spcPct val="100000"/>
              </a:lnSpc>
              <a:spcBef>
                <a:spcPts val="1440"/>
              </a:spcBef>
            </a:pPr>
            <a:r>
              <a:rPr sz="2400" dirty="0">
                <a:latin typeface="Times New Roman"/>
                <a:cs typeface="Times New Roman"/>
              </a:rPr>
              <a:t>system</a:t>
            </a:r>
            <a:endParaRPr sz="2400">
              <a:latin typeface="Times New Roman"/>
              <a:cs typeface="Times New Roman"/>
            </a:endParaRPr>
          </a:p>
          <a:p>
            <a:pPr marL="363855" indent="-287020">
              <a:lnSpc>
                <a:spcPct val="100000"/>
              </a:lnSpc>
              <a:spcBef>
                <a:spcPts val="1445"/>
              </a:spcBef>
              <a:buFont typeface="Arial MT"/>
              <a:buChar char="•"/>
              <a:tabLst>
                <a:tab pos="363855" algn="l"/>
                <a:tab pos="364490" algn="l"/>
              </a:tabLst>
            </a:pPr>
            <a:r>
              <a:rPr sz="2400" b="1" dirty="0">
                <a:latin typeface="Times New Roman"/>
                <a:cs typeface="Times New Roman"/>
              </a:rPr>
              <a:t>if_added</a:t>
            </a:r>
            <a:r>
              <a:rPr sz="2400" b="1" spc="-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may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be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used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to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validate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data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when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data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is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added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in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value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slot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730863" y="6533452"/>
            <a:ext cx="234950" cy="220345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z="1000" spc="-5" dirty="0">
                <a:latin typeface="Lucida Sans Unicode"/>
                <a:cs typeface="Lucida Sans Unicode"/>
              </a:rPr>
              <a:t>83</a:t>
            </a:fld>
            <a:endParaRPr sz="10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59459" y="745588"/>
            <a:ext cx="10673081" cy="2712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Times New Roman"/>
                <a:cs typeface="Times New Roman"/>
              </a:rPr>
              <a:t>Inheritance</a:t>
            </a:r>
            <a:r>
              <a:rPr sz="2400" b="1" spc="-20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in</a:t>
            </a:r>
            <a:r>
              <a:rPr sz="2400" b="1" spc="-2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Frames</a:t>
            </a:r>
            <a:endParaRPr sz="2400" dirty="0">
              <a:latin typeface="Times New Roman"/>
              <a:cs typeface="Times New Roman"/>
            </a:endParaRPr>
          </a:p>
          <a:p>
            <a:pPr marL="350520" marR="5080" indent="-287020">
              <a:lnSpc>
                <a:spcPct val="150100"/>
              </a:lnSpc>
              <a:spcBef>
                <a:spcPts val="990"/>
              </a:spcBef>
              <a:buFont typeface="Arial MT"/>
              <a:buChar char="•"/>
              <a:tabLst>
                <a:tab pos="350520" algn="l"/>
                <a:tab pos="351155" algn="l"/>
              </a:tabLst>
            </a:pPr>
            <a:r>
              <a:rPr sz="2400" dirty="0">
                <a:latin typeface="Times New Roman"/>
                <a:cs typeface="Times New Roman"/>
              </a:rPr>
              <a:t>Another</a:t>
            </a:r>
            <a:r>
              <a:rPr sz="2400" spc="15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use</a:t>
            </a:r>
            <a:r>
              <a:rPr sz="2400" spc="1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</a:t>
            </a:r>
            <a:r>
              <a:rPr sz="2400" spc="14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attaching</a:t>
            </a:r>
            <a:r>
              <a:rPr sz="2400" spc="14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demons</a:t>
            </a:r>
            <a:r>
              <a:rPr sz="2400" spc="15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is</a:t>
            </a:r>
            <a:r>
              <a:rPr sz="2400" spc="15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that</a:t>
            </a:r>
            <a:r>
              <a:rPr sz="2400" spc="1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they</a:t>
            </a:r>
            <a:r>
              <a:rPr sz="2400" spc="15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allow</a:t>
            </a:r>
            <a:r>
              <a:rPr sz="2400" spc="14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dynamic</a:t>
            </a:r>
            <a:r>
              <a:rPr sz="2400" spc="16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information</a:t>
            </a:r>
            <a:r>
              <a:rPr sz="2400" spc="15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retrieval</a:t>
            </a:r>
            <a:r>
              <a:rPr sz="2400" spc="15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and </a:t>
            </a:r>
            <a:r>
              <a:rPr sz="2400" spc="-58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storage</a:t>
            </a:r>
            <a:r>
              <a:rPr lang="en-GB" sz="2400" dirty="0">
                <a:latin typeface="Times New Roman"/>
                <a:cs typeface="Times New Roman"/>
              </a:rPr>
              <a:t>.</a:t>
            </a:r>
            <a:endParaRPr sz="2400" dirty="0">
              <a:latin typeface="Times New Roman"/>
              <a:cs typeface="Times New Roman"/>
            </a:endParaRPr>
          </a:p>
          <a:p>
            <a:pPr marL="350520" marR="5715" indent="-287020">
              <a:lnSpc>
                <a:spcPct val="150000"/>
              </a:lnSpc>
              <a:buFont typeface="Arial MT"/>
              <a:buChar char="•"/>
              <a:tabLst>
                <a:tab pos="350520" algn="l"/>
                <a:tab pos="351155" algn="l"/>
              </a:tabLst>
            </a:pPr>
            <a:r>
              <a:rPr sz="2400" spc="-5" dirty="0">
                <a:latin typeface="Times New Roman"/>
                <a:cs typeface="Times New Roman"/>
              </a:rPr>
              <a:t>For</a:t>
            </a:r>
            <a:r>
              <a:rPr sz="2400" spc="29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eg.</a:t>
            </a:r>
            <a:r>
              <a:rPr sz="2400" spc="30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A</a:t>
            </a:r>
            <a:r>
              <a:rPr sz="2400" spc="16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doctor</a:t>
            </a:r>
            <a:r>
              <a:rPr sz="2400" spc="31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frame</a:t>
            </a:r>
            <a:r>
              <a:rPr sz="2400" spc="30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can</a:t>
            </a:r>
            <a:r>
              <a:rPr sz="2400" spc="30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have</a:t>
            </a:r>
            <a:r>
              <a:rPr sz="2400" spc="30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</a:t>
            </a:r>
            <a:r>
              <a:rPr sz="2400" spc="29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slot</a:t>
            </a:r>
            <a:r>
              <a:rPr sz="2400" spc="3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for</a:t>
            </a:r>
            <a:r>
              <a:rPr sz="2400" spc="29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tax</a:t>
            </a:r>
            <a:r>
              <a:rPr sz="2400" spc="28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that</a:t>
            </a:r>
            <a:r>
              <a:rPr sz="2400" spc="30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contains</a:t>
            </a:r>
            <a:r>
              <a:rPr sz="2400" spc="30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</a:t>
            </a:r>
            <a:r>
              <a:rPr sz="2400" spc="30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demon</a:t>
            </a:r>
            <a:r>
              <a:rPr sz="2400" spc="31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if_needed</a:t>
            </a:r>
            <a:r>
              <a:rPr sz="2400" b="1" spc="30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for </a:t>
            </a:r>
            <a:r>
              <a:rPr sz="2400" spc="-58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calculating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tax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using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salary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information </a:t>
            </a:r>
            <a:r>
              <a:rPr sz="2400" dirty="0">
                <a:latin typeface="Times New Roman"/>
                <a:cs typeface="Times New Roman"/>
              </a:rPr>
              <a:t>available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with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each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doctor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instance</a:t>
            </a:r>
            <a:r>
              <a:rPr lang="en-GB" sz="2400" dirty="0">
                <a:latin typeface="Times New Roman"/>
                <a:cs typeface="Times New Roman"/>
              </a:rPr>
              <a:t>.</a:t>
            </a:r>
            <a:endParaRPr sz="2400" dirty="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730863" y="6533452"/>
            <a:ext cx="234950" cy="220345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z="1000" spc="-5" dirty="0">
                <a:latin typeface="Lucida Sans Unicode"/>
                <a:cs typeface="Lucida Sans Unicode"/>
              </a:rPr>
              <a:t>84</a:t>
            </a:fld>
            <a:endParaRPr sz="10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28319" y="379603"/>
            <a:ext cx="5156835" cy="193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576195" algn="l"/>
              </a:tabLst>
            </a:pPr>
            <a:r>
              <a:rPr sz="2400" b="1" dirty="0">
                <a:latin typeface="Times New Roman"/>
                <a:cs typeface="Times New Roman"/>
              </a:rPr>
              <a:t>Implementation</a:t>
            </a:r>
            <a:r>
              <a:rPr sz="2400" b="1" spc="-2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of	Frame</a:t>
            </a:r>
            <a:r>
              <a:rPr sz="2400" b="1" spc="-40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Knowledge</a:t>
            </a:r>
            <a:endParaRPr sz="2400">
              <a:latin typeface="Times New Roman"/>
              <a:cs typeface="Times New Roman"/>
            </a:endParaRPr>
          </a:p>
          <a:p>
            <a:pPr marL="350520" marR="5080" indent="-287020">
              <a:lnSpc>
                <a:spcPct val="200100"/>
              </a:lnSpc>
              <a:spcBef>
                <a:spcPts val="630"/>
              </a:spcBef>
              <a:buFont typeface="Arial MT"/>
              <a:buChar char="•"/>
              <a:tabLst>
                <a:tab pos="350520" algn="l"/>
                <a:tab pos="351155" algn="l"/>
                <a:tab pos="1468755" algn="l"/>
                <a:tab pos="2113915" algn="l"/>
                <a:tab pos="2624455" algn="l"/>
                <a:tab pos="3555365" algn="l"/>
              </a:tabLst>
            </a:pPr>
            <a:r>
              <a:rPr sz="2400" dirty="0">
                <a:latin typeface="Times New Roman"/>
                <a:cs typeface="Times New Roman"/>
              </a:rPr>
              <a:t>Fra</a:t>
            </a:r>
            <a:r>
              <a:rPr sz="2400" spc="-15" dirty="0">
                <a:latin typeface="Times New Roman"/>
                <a:cs typeface="Times New Roman"/>
              </a:rPr>
              <a:t>m</a:t>
            </a:r>
            <a:r>
              <a:rPr sz="2400" spc="-5" dirty="0">
                <a:latin typeface="Times New Roman"/>
                <a:cs typeface="Times New Roman"/>
              </a:rPr>
              <a:t>es</a:t>
            </a:r>
            <a:r>
              <a:rPr sz="2400" dirty="0">
                <a:latin typeface="Times New Roman"/>
                <a:cs typeface="Times New Roman"/>
              </a:rPr>
              <a:t>	can	be	</a:t>
            </a:r>
            <a:r>
              <a:rPr sz="2400" spc="-10" dirty="0">
                <a:latin typeface="Times New Roman"/>
                <a:cs typeface="Times New Roman"/>
              </a:rPr>
              <a:t>e</a:t>
            </a:r>
            <a:r>
              <a:rPr sz="2400" dirty="0">
                <a:latin typeface="Times New Roman"/>
                <a:cs typeface="Times New Roman"/>
              </a:rPr>
              <a:t>asily	i</a:t>
            </a:r>
            <a:r>
              <a:rPr sz="2400" spc="-15" dirty="0">
                <a:latin typeface="Times New Roman"/>
                <a:cs typeface="Times New Roman"/>
              </a:rPr>
              <a:t>m</a:t>
            </a:r>
            <a:r>
              <a:rPr sz="2400" dirty="0">
                <a:latin typeface="Times New Roman"/>
                <a:cs typeface="Times New Roman"/>
              </a:rPr>
              <a:t>ple</a:t>
            </a:r>
            <a:r>
              <a:rPr sz="2400" spc="-20" dirty="0">
                <a:latin typeface="Times New Roman"/>
                <a:cs typeface="Times New Roman"/>
              </a:rPr>
              <a:t>m</a:t>
            </a:r>
            <a:r>
              <a:rPr sz="2400" dirty="0">
                <a:latin typeface="Times New Roman"/>
                <a:cs typeface="Times New Roman"/>
              </a:rPr>
              <a:t>ented  languages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730863" y="6533452"/>
            <a:ext cx="234950" cy="220345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z="1000" spc="-5" dirty="0">
                <a:latin typeface="Lucida Sans Unicode"/>
                <a:cs typeface="Lucida Sans Unicode"/>
              </a:rPr>
              <a:t>85</a:t>
            </a:fld>
            <a:endParaRPr sz="1000">
              <a:latin typeface="Lucida Sans Unicode"/>
              <a:cs typeface="Lucida Sans Unicod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882385" y="1191514"/>
            <a:ext cx="6864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Times New Roman"/>
                <a:cs typeface="Times New Roman"/>
              </a:rPr>
              <a:t>using</a:t>
            </a:r>
            <a:endParaRPr sz="2400" dirty="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766306" y="1191514"/>
            <a:ext cx="18649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latin typeface="Times New Roman"/>
                <a:cs typeface="Times New Roman"/>
              </a:rPr>
              <a:t>o</a:t>
            </a:r>
            <a:r>
              <a:rPr sz="2400" dirty="0">
                <a:latin typeface="Times New Roman"/>
                <a:cs typeface="Times New Roman"/>
              </a:rPr>
              <a:t>bje</a:t>
            </a:r>
            <a:r>
              <a:rPr sz="2400" spc="-15" dirty="0">
                <a:latin typeface="Times New Roman"/>
                <a:cs typeface="Times New Roman"/>
              </a:rPr>
              <a:t>c</a:t>
            </a:r>
            <a:r>
              <a:rPr sz="2400" spc="5" dirty="0">
                <a:latin typeface="Times New Roman"/>
                <a:cs typeface="Times New Roman"/>
              </a:rPr>
              <a:t>t</a:t>
            </a:r>
            <a:r>
              <a:rPr sz="2400" dirty="0">
                <a:latin typeface="Times New Roman"/>
                <a:cs typeface="Times New Roman"/>
              </a:rPr>
              <a:t>-o</a:t>
            </a:r>
            <a:r>
              <a:rPr sz="2400" spc="-10" dirty="0">
                <a:latin typeface="Times New Roman"/>
                <a:cs typeface="Times New Roman"/>
              </a:rPr>
              <a:t>r</a:t>
            </a:r>
            <a:r>
              <a:rPr sz="2400" dirty="0">
                <a:latin typeface="Times New Roman"/>
                <a:cs typeface="Times New Roman"/>
              </a:rPr>
              <a:t>i</a:t>
            </a:r>
            <a:r>
              <a:rPr sz="2400" spc="5" dirty="0">
                <a:latin typeface="Times New Roman"/>
                <a:cs typeface="Times New Roman"/>
              </a:rPr>
              <a:t>e</a:t>
            </a:r>
            <a:r>
              <a:rPr sz="2400" spc="-15" dirty="0">
                <a:latin typeface="Times New Roman"/>
                <a:cs typeface="Times New Roman"/>
              </a:rPr>
              <a:t>n</a:t>
            </a:r>
            <a:r>
              <a:rPr sz="2400" dirty="0">
                <a:latin typeface="Times New Roman"/>
                <a:cs typeface="Times New Roman"/>
              </a:rPr>
              <a:t>t</a:t>
            </a:r>
            <a:r>
              <a:rPr sz="2400" spc="-20" dirty="0">
                <a:latin typeface="Times New Roman"/>
                <a:cs typeface="Times New Roman"/>
              </a:rPr>
              <a:t>e</a:t>
            </a:r>
            <a:r>
              <a:rPr sz="2400" dirty="0">
                <a:latin typeface="Times New Roman"/>
                <a:cs typeface="Times New Roman"/>
              </a:rPr>
              <a:t>d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8828658" y="1191514"/>
            <a:ext cx="16814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Times New Roman"/>
                <a:cs typeface="Times New Roman"/>
              </a:rPr>
              <a:t>prog</a:t>
            </a:r>
            <a:r>
              <a:rPr sz="2400" spc="5" dirty="0">
                <a:latin typeface="Times New Roman"/>
                <a:cs typeface="Times New Roman"/>
              </a:rPr>
              <a:t>r</a:t>
            </a:r>
            <a:r>
              <a:rPr sz="2400" dirty="0">
                <a:latin typeface="Times New Roman"/>
                <a:cs typeface="Times New Roman"/>
              </a:rPr>
              <a:t>a</a:t>
            </a:r>
            <a:r>
              <a:rPr sz="2400" spc="-20" dirty="0">
                <a:latin typeface="Times New Roman"/>
                <a:cs typeface="Times New Roman"/>
              </a:rPr>
              <a:t>mm</a:t>
            </a:r>
            <a:r>
              <a:rPr sz="2400" dirty="0">
                <a:latin typeface="Times New Roman"/>
                <a:cs typeface="Times New Roman"/>
              </a:rPr>
              <a:t>ing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707751" y="1191514"/>
            <a:ext cx="8388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Times New Roman"/>
                <a:cs typeface="Times New Roman"/>
              </a:rPr>
              <a:t>(OOP)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79831" y="2654934"/>
            <a:ext cx="10966450" cy="33185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15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concept</a:t>
            </a:r>
            <a:r>
              <a:rPr sz="2400" spc="1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</a:t>
            </a:r>
            <a:r>
              <a:rPr sz="2400" spc="15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class</a:t>
            </a:r>
            <a:r>
              <a:rPr sz="2400" spc="15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in</a:t>
            </a:r>
            <a:r>
              <a:rPr sz="2400" spc="14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OOP</a:t>
            </a:r>
            <a:r>
              <a:rPr sz="2400" spc="7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can</a:t>
            </a:r>
            <a:r>
              <a:rPr sz="2400" spc="16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be</a:t>
            </a:r>
            <a:r>
              <a:rPr sz="2400" spc="14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directly</a:t>
            </a:r>
            <a:r>
              <a:rPr sz="2400" spc="16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used</a:t>
            </a:r>
            <a:r>
              <a:rPr sz="2400" spc="1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to</a:t>
            </a:r>
            <a:r>
              <a:rPr sz="2400" spc="15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code</a:t>
            </a:r>
            <a:r>
              <a:rPr sz="2400" spc="16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frames</a:t>
            </a:r>
            <a:r>
              <a:rPr sz="2400" spc="16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that</a:t>
            </a:r>
            <a:r>
              <a:rPr sz="2400" spc="15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has</a:t>
            </a:r>
            <a:r>
              <a:rPr sz="2400" spc="16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the</a:t>
            </a:r>
            <a:r>
              <a:rPr sz="2400" spc="15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concept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Arial MT"/>
              <a:buChar char="•"/>
            </a:pPr>
            <a:endParaRPr sz="2500">
              <a:latin typeface="Times New Roman"/>
              <a:cs typeface="Times New Roman"/>
            </a:endParaRPr>
          </a:p>
          <a:p>
            <a:pPr marL="299085">
              <a:lnSpc>
                <a:spcPct val="100000"/>
              </a:lnSpc>
            </a:pPr>
            <a:r>
              <a:rPr sz="2400" dirty="0">
                <a:latin typeface="Times New Roman"/>
                <a:cs typeface="Times New Roman"/>
              </a:rPr>
              <a:t>of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subclass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(Ako)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and </a:t>
            </a:r>
            <a:r>
              <a:rPr sz="2400" spc="-5" dirty="0">
                <a:latin typeface="Times New Roman"/>
                <a:cs typeface="Times New Roman"/>
              </a:rPr>
              <a:t>containment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(Part_of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link)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 class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within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another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class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500">
              <a:latin typeface="Times New Roman"/>
              <a:cs typeface="Times New Roman"/>
            </a:endParaRPr>
          </a:p>
          <a:p>
            <a:pPr marL="299085" indent="-287020">
              <a:lnSpc>
                <a:spcPct val="100000"/>
              </a:lnSpc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2400" dirty="0">
                <a:latin typeface="Times New Roman"/>
                <a:cs typeface="Times New Roman"/>
              </a:rPr>
              <a:t>Instances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frames</a:t>
            </a:r>
            <a:r>
              <a:rPr sz="2400" spc="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can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be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declared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as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objects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relevant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classes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Arial MT"/>
              <a:buChar char="•"/>
            </a:pPr>
            <a:endParaRPr sz="2500">
              <a:latin typeface="Times New Roman"/>
              <a:cs typeface="Times New Roman"/>
            </a:endParaRPr>
          </a:p>
          <a:p>
            <a:pPr marL="299085" indent="-287020">
              <a:lnSpc>
                <a:spcPct val="100000"/>
              </a:lnSpc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2400" spc="-5" dirty="0">
                <a:latin typeface="Times New Roman"/>
                <a:cs typeface="Times New Roman"/>
              </a:rPr>
              <a:t>Slots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can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be defined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as </a:t>
            </a:r>
            <a:r>
              <a:rPr sz="2400" dirty="0">
                <a:latin typeface="Times New Roman"/>
                <a:cs typeface="Times New Roman"/>
              </a:rPr>
              <a:t>variables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and procedural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attachment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as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methods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Arial MT"/>
              <a:buChar char="•"/>
            </a:pPr>
            <a:endParaRPr sz="2500">
              <a:latin typeface="Times New Roman"/>
              <a:cs typeface="Times New Roman"/>
            </a:endParaRPr>
          </a:p>
          <a:p>
            <a:pPr marL="299085" indent="-287020">
              <a:lnSpc>
                <a:spcPct val="100000"/>
              </a:lnSpc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2400" dirty="0">
                <a:latin typeface="Times New Roman"/>
                <a:cs typeface="Times New Roman"/>
              </a:rPr>
              <a:t>Inheritance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is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inbuilt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in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these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languages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15619" y="379603"/>
            <a:ext cx="11344910" cy="5456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Times New Roman"/>
                <a:cs typeface="Times New Roman"/>
              </a:rPr>
              <a:t>Representation</a:t>
            </a:r>
            <a:r>
              <a:rPr sz="2400" b="1" spc="-2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of</a:t>
            </a:r>
            <a:r>
              <a:rPr sz="2400" b="1" spc="-1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Frames</a:t>
            </a:r>
            <a:r>
              <a:rPr sz="2400" b="1" spc="-10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in</a:t>
            </a:r>
            <a:r>
              <a:rPr sz="2400" b="1" spc="-30" dirty="0">
                <a:latin typeface="Times New Roman"/>
                <a:cs typeface="Times New Roman"/>
              </a:rPr>
              <a:t> </a:t>
            </a:r>
            <a:r>
              <a:rPr sz="2400" b="1" spc="-10" dirty="0">
                <a:latin typeface="Times New Roman"/>
                <a:cs typeface="Times New Roman"/>
              </a:rPr>
              <a:t>Prolog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100">
              <a:latin typeface="Times New Roman"/>
              <a:cs typeface="Times New Roman"/>
            </a:endParaRPr>
          </a:p>
          <a:p>
            <a:pPr marL="363220" indent="-287020">
              <a:lnSpc>
                <a:spcPct val="100000"/>
              </a:lnSpc>
              <a:buFont typeface="Arial MT"/>
              <a:buChar char="•"/>
              <a:tabLst>
                <a:tab pos="363220" algn="l"/>
                <a:tab pos="363855" algn="l"/>
              </a:tabLst>
            </a:pPr>
            <a:r>
              <a:rPr sz="2400" spc="-5" dirty="0">
                <a:latin typeface="Times New Roman"/>
                <a:cs typeface="Times New Roman"/>
              </a:rPr>
              <a:t>Frames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can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also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be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easily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implemented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using Prolog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language</a:t>
            </a:r>
            <a:endParaRPr sz="2400">
              <a:latin typeface="Times New Roman"/>
              <a:cs typeface="Times New Roman"/>
            </a:endParaRPr>
          </a:p>
          <a:p>
            <a:pPr marL="363220" marR="43180" indent="-287020">
              <a:lnSpc>
                <a:spcPct val="150000"/>
              </a:lnSpc>
              <a:spcBef>
                <a:spcPts val="5"/>
              </a:spcBef>
              <a:buFont typeface="Arial MT"/>
              <a:buChar char="•"/>
              <a:tabLst>
                <a:tab pos="363220" algn="l"/>
                <a:tab pos="363855" algn="l"/>
              </a:tabLst>
            </a:pPr>
            <a:r>
              <a:rPr sz="2400" dirty="0">
                <a:latin typeface="Times New Roman"/>
                <a:cs typeface="Times New Roman"/>
              </a:rPr>
              <a:t>Each</a:t>
            </a:r>
            <a:r>
              <a:rPr sz="2400" spc="21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frame</a:t>
            </a:r>
            <a:r>
              <a:rPr sz="2400" spc="2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is</a:t>
            </a:r>
            <a:r>
              <a:rPr sz="2400" spc="21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represented</a:t>
            </a:r>
            <a:r>
              <a:rPr sz="2400" spc="21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as</a:t>
            </a:r>
            <a:r>
              <a:rPr sz="2400" spc="2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</a:t>
            </a:r>
            <a:r>
              <a:rPr sz="2400" spc="2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fact</a:t>
            </a:r>
            <a:r>
              <a:rPr sz="2400" spc="21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in</a:t>
            </a:r>
            <a:r>
              <a:rPr sz="2400" spc="2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Prolog</a:t>
            </a:r>
            <a:r>
              <a:rPr sz="2400" spc="21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as</a:t>
            </a:r>
            <a:r>
              <a:rPr sz="2400" spc="21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frame</a:t>
            </a:r>
            <a:r>
              <a:rPr sz="2400" spc="21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(F_name,</a:t>
            </a:r>
            <a:r>
              <a:rPr sz="2400" spc="22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[slot</a:t>
            </a:r>
            <a:r>
              <a:rPr sz="2400" spc="-7" baseline="-20833" dirty="0">
                <a:latin typeface="Times New Roman"/>
                <a:cs typeface="Times New Roman"/>
              </a:rPr>
              <a:t>1</a:t>
            </a:r>
            <a:r>
              <a:rPr sz="2400" spc="-5" dirty="0">
                <a:latin typeface="Times New Roman"/>
                <a:cs typeface="Times New Roman"/>
              </a:rPr>
              <a:t>(facet(value),…), </a:t>
            </a:r>
            <a:r>
              <a:rPr sz="2400" spc="-58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slot</a:t>
            </a:r>
            <a:r>
              <a:rPr sz="2400" spc="-7" baseline="-20833" dirty="0">
                <a:latin typeface="Times New Roman"/>
                <a:cs typeface="Times New Roman"/>
              </a:rPr>
              <a:t>2</a:t>
            </a:r>
            <a:r>
              <a:rPr sz="2400" spc="-5" dirty="0">
                <a:latin typeface="Times New Roman"/>
                <a:cs typeface="Times New Roman"/>
              </a:rPr>
              <a:t>(facet(value),…),…])</a:t>
            </a:r>
            <a:endParaRPr sz="2400">
              <a:latin typeface="Times New Roman"/>
              <a:cs typeface="Times New Roman"/>
            </a:endParaRPr>
          </a:p>
          <a:p>
            <a:pPr marL="76835">
              <a:lnSpc>
                <a:spcPct val="100000"/>
              </a:lnSpc>
              <a:spcBef>
                <a:spcPts val="1440"/>
              </a:spcBef>
            </a:pPr>
            <a:r>
              <a:rPr sz="2400" spc="-5" dirty="0">
                <a:latin typeface="Times New Roman"/>
                <a:cs typeface="Times New Roman"/>
              </a:rPr>
              <a:t>For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eg.</a:t>
            </a:r>
            <a:endParaRPr sz="2400">
              <a:latin typeface="Times New Roman"/>
              <a:cs typeface="Times New Roman"/>
            </a:endParaRPr>
          </a:p>
          <a:p>
            <a:pPr marL="363220" marR="43815" indent="-287020">
              <a:lnSpc>
                <a:spcPct val="150000"/>
              </a:lnSpc>
              <a:buFont typeface="Arial MT"/>
              <a:buChar char="•"/>
              <a:tabLst>
                <a:tab pos="363220" algn="l"/>
                <a:tab pos="363855" algn="l"/>
                <a:tab pos="2368550" algn="l"/>
                <a:tab pos="3018155" algn="l"/>
                <a:tab pos="6054090" algn="l"/>
                <a:tab pos="9777730" algn="l"/>
              </a:tabLst>
            </a:pPr>
            <a:r>
              <a:rPr sz="2400" dirty="0">
                <a:latin typeface="Times New Roman"/>
                <a:cs typeface="Times New Roman"/>
              </a:rPr>
              <a:t>fra</a:t>
            </a:r>
            <a:r>
              <a:rPr sz="2400" spc="-20" dirty="0">
                <a:latin typeface="Times New Roman"/>
                <a:cs typeface="Times New Roman"/>
              </a:rPr>
              <a:t>m</a:t>
            </a:r>
            <a:r>
              <a:rPr sz="2400" dirty="0">
                <a:latin typeface="Times New Roman"/>
                <a:cs typeface="Times New Roman"/>
              </a:rPr>
              <a:t>e</a:t>
            </a:r>
            <a:r>
              <a:rPr sz="2400" spc="5" dirty="0">
                <a:latin typeface="Times New Roman"/>
                <a:cs typeface="Times New Roman"/>
              </a:rPr>
              <a:t>(</a:t>
            </a:r>
            <a:r>
              <a:rPr sz="2400" dirty="0">
                <a:latin typeface="Times New Roman"/>
                <a:cs typeface="Times New Roman"/>
              </a:rPr>
              <a:t>hospital,	[</a:t>
            </a:r>
            <a:r>
              <a:rPr sz="2400" spc="-20" dirty="0">
                <a:latin typeface="Times New Roman"/>
                <a:cs typeface="Times New Roman"/>
              </a:rPr>
              <a:t>n</a:t>
            </a:r>
            <a:r>
              <a:rPr sz="2400" dirty="0">
                <a:latin typeface="Times New Roman"/>
                <a:cs typeface="Times New Roman"/>
              </a:rPr>
              <a:t>i</a:t>
            </a:r>
            <a:r>
              <a:rPr sz="2400" spc="5" dirty="0">
                <a:latin typeface="Times New Roman"/>
                <a:cs typeface="Times New Roman"/>
              </a:rPr>
              <a:t>l</a:t>
            </a:r>
            <a:r>
              <a:rPr sz="2400" dirty="0">
                <a:latin typeface="Times New Roman"/>
                <a:cs typeface="Times New Roman"/>
              </a:rPr>
              <a:t>,	co</a:t>
            </a:r>
            <a:r>
              <a:rPr sz="2400" spc="-10" dirty="0">
                <a:latin typeface="Times New Roman"/>
                <a:cs typeface="Times New Roman"/>
              </a:rPr>
              <a:t>u</a:t>
            </a:r>
            <a:r>
              <a:rPr sz="2400" dirty="0">
                <a:latin typeface="Times New Roman"/>
                <a:cs typeface="Times New Roman"/>
              </a:rPr>
              <a:t>nt</a:t>
            </a:r>
            <a:r>
              <a:rPr sz="2400" spc="5" dirty="0">
                <a:latin typeface="Times New Roman"/>
                <a:cs typeface="Times New Roman"/>
              </a:rPr>
              <a:t>r</a:t>
            </a:r>
            <a:r>
              <a:rPr sz="2400" dirty="0">
                <a:latin typeface="Times New Roman"/>
                <a:cs typeface="Times New Roman"/>
              </a:rPr>
              <a:t>y(</a:t>
            </a:r>
            <a:r>
              <a:rPr sz="2400" spc="-10" dirty="0">
                <a:latin typeface="Times New Roman"/>
                <a:cs typeface="Times New Roman"/>
              </a:rPr>
              <a:t>d</a:t>
            </a:r>
            <a:r>
              <a:rPr sz="2400" dirty="0">
                <a:latin typeface="Times New Roman"/>
                <a:cs typeface="Times New Roman"/>
              </a:rPr>
              <a:t>efa</a:t>
            </a:r>
            <a:r>
              <a:rPr sz="2400" spc="-15" dirty="0">
                <a:latin typeface="Times New Roman"/>
                <a:cs typeface="Times New Roman"/>
              </a:rPr>
              <a:t>u</a:t>
            </a:r>
            <a:r>
              <a:rPr sz="2400" dirty="0">
                <a:latin typeface="Times New Roman"/>
                <a:cs typeface="Times New Roman"/>
              </a:rPr>
              <a:t>lt</a:t>
            </a:r>
            <a:r>
              <a:rPr sz="2400" spc="-10" dirty="0">
                <a:latin typeface="Times New Roman"/>
                <a:cs typeface="Times New Roman"/>
              </a:rPr>
              <a:t>(</a:t>
            </a:r>
            <a:r>
              <a:rPr sz="2400" dirty="0">
                <a:latin typeface="Times New Roman"/>
                <a:cs typeface="Times New Roman"/>
              </a:rPr>
              <a:t>India)</a:t>
            </a:r>
            <a:r>
              <a:rPr sz="2400" spc="5" dirty="0">
                <a:latin typeface="Times New Roman"/>
                <a:cs typeface="Times New Roman"/>
              </a:rPr>
              <a:t>)</a:t>
            </a:r>
            <a:r>
              <a:rPr sz="2400" dirty="0">
                <a:latin typeface="Times New Roman"/>
                <a:cs typeface="Times New Roman"/>
              </a:rPr>
              <a:t>,	ph</a:t>
            </a:r>
            <a:r>
              <a:rPr sz="2400" spc="-15" dirty="0">
                <a:latin typeface="Times New Roman"/>
                <a:cs typeface="Times New Roman"/>
              </a:rPr>
              <a:t>o</a:t>
            </a:r>
            <a:r>
              <a:rPr sz="2400" dirty="0">
                <a:latin typeface="Times New Roman"/>
                <a:cs typeface="Times New Roman"/>
              </a:rPr>
              <a:t>ne(defa</a:t>
            </a:r>
            <a:r>
              <a:rPr sz="2400" spc="-15" dirty="0">
                <a:latin typeface="Times New Roman"/>
                <a:cs typeface="Times New Roman"/>
              </a:rPr>
              <a:t>u</a:t>
            </a:r>
            <a:r>
              <a:rPr sz="2400" dirty="0">
                <a:latin typeface="Times New Roman"/>
                <a:cs typeface="Times New Roman"/>
              </a:rPr>
              <a:t>lt</a:t>
            </a:r>
            <a:r>
              <a:rPr sz="2400" spc="5" dirty="0">
                <a:latin typeface="Times New Roman"/>
                <a:cs typeface="Times New Roman"/>
              </a:rPr>
              <a:t>(</a:t>
            </a:r>
            <a:r>
              <a:rPr sz="2400" spc="-15" dirty="0">
                <a:latin typeface="Times New Roman"/>
                <a:cs typeface="Times New Roman"/>
              </a:rPr>
              <a:t>9</a:t>
            </a:r>
            <a:r>
              <a:rPr sz="2400" spc="-85" dirty="0">
                <a:latin typeface="Times New Roman"/>
                <a:cs typeface="Times New Roman"/>
              </a:rPr>
              <a:t>11</a:t>
            </a:r>
            <a:r>
              <a:rPr sz="2400" dirty="0">
                <a:latin typeface="Times New Roman"/>
                <a:cs typeface="Times New Roman"/>
              </a:rPr>
              <a:t>1234567</a:t>
            </a:r>
            <a:r>
              <a:rPr sz="2400" spc="-10" dirty="0">
                <a:latin typeface="Times New Roman"/>
                <a:cs typeface="Times New Roman"/>
              </a:rPr>
              <a:t>))</a:t>
            </a:r>
            <a:r>
              <a:rPr sz="2400" dirty="0">
                <a:latin typeface="Times New Roman"/>
                <a:cs typeface="Times New Roman"/>
              </a:rPr>
              <a:t>,	add</a:t>
            </a:r>
            <a:r>
              <a:rPr sz="2400" spc="5" dirty="0">
                <a:latin typeface="Times New Roman"/>
                <a:cs typeface="Times New Roman"/>
              </a:rPr>
              <a:t>r</a:t>
            </a:r>
            <a:r>
              <a:rPr sz="2400" spc="-5" dirty="0">
                <a:latin typeface="Times New Roman"/>
                <a:cs typeface="Times New Roman"/>
              </a:rPr>
              <a:t>ess(n</a:t>
            </a:r>
            <a:r>
              <a:rPr sz="2400" spc="-15" dirty="0">
                <a:latin typeface="Times New Roman"/>
                <a:cs typeface="Times New Roman"/>
              </a:rPr>
              <a:t>i</a:t>
            </a:r>
            <a:r>
              <a:rPr sz="2400" dirty="0">
                <a:latin typeface="Times New Roman"/>
                <a:cs typeface="Times New Roman"/>
              </a:rPr>
              <a:t>l),  labs(labs)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, wards(ward),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doctors(doctor)])</a:t>
            </a:r>
            <a:endParaRPr sz="2400">
              <a:latin typeface="Times New Roman"/>
              <a:cs typeface="Times New Roman"/>
            </a:endParaRPr>
          </a:p>
          <a:p>
            <a:pPr marL="363220" indent="-287020">
              <a:lnSpc>
                <a:spcPct val="100000"/>
              </a:lnSpc>
              <a:spcBef>
                <a:spcPts val="1445"/>
              </a:spcBef>
              <a:buFont typeface="Arial MT"/>
              <a:buChar char="•"/>
              <a:tabLst>
                <a:tab pos="363220" algn="l"/>
                <a:tab pos="363855" algn="l"/>
              </a:tabLst>
            </a:pPr>
            <a:r>
              <a:rPr sz="2400" dirty="0">
                <a:latin typeface="Times New Roman"/>
                <a:cs typeface="Times New Roman"/>
              </a:rPr>
              <a:t>frame(child_hospital,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[ako(hospital),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age(value(0,12),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demon(if_needed))])</a:t>
            </a:r>
            <a:endParaRPr sz="2400">
              <a:latin typeface="Times New Roman"/>
              <a:cs typeface="Times New Roman"/>
            </a:endParaRPr>
          </a:p>
          <a:p>
            <a:pPr marL="363220" indent="-287020">
              <a:lnSpc>
                <a:spcPct val="100000"/>
              </a:lnSpc>
              <a:spcBef>
                <a:spcPts val="1440"/>
              </a:spcBef>
              <a:buFont typeface="Arial MT"/>
              <a:buChar char="•"/>
              <a:tabLst>
                <a:tab pos="363220" algn="l"/>
                <a:tab pos="363855" algn="l"/>
              </a:tabLst>
            </a:pPr>
            <a:r>
              <a:rPr sz="2400" dirty="0">
                <a:latin typeface="Times New Roman"/>
                <a:cs typeface="Times New Roman"/>
              </a:rPr>
              <a:t>frame(heart_hospital,</a:t>
            </a:r>
            <a:r>
              <a:rPr sz="2400" spc="-5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[ako(hospital)])</a:t>
            </a:r>
            <a:endParaRPr sz="2400">
              <a:latin typeface="Times New Roman"/>
              <a:cs typeface="Times New Roman"/>
            </a:endParaRPr>
          </a:p>
          <a:p>
            <a:pPr marL="363220" indent="-287020">
              <a:lnSpc>
                <a:spcPct val="100000"/>
              </a:lnSpc>
              <a:spcBef>
                <a:spcPts val="1440"/>
              </a:spcBef>
              <a:buFont typeface="Arial MT"/>
              <a:buChar char="•"/>
              <a:tabLst>
                <a:tab pos="363220" algn="l"/>
                <a:tab pos="363855" algn="l"/>
              </a:tabLst>
            </a:pPr>
            <a:r>
              <a:rPr sz="2400" spc="-5" dirty="0">
                <a:latin typeface="Times New Roman"/>
                <a:cs typeface="Times New Roman"/>
              </a:rPr>
              <a:t>frame(labs,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[part_of(hospital),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pathology(pathology),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x_ray(x_ray)])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730863" y="6533452"/>
            <a:ext cx="234950" cy="220345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z="1000" spc="-5" dirty="0">
                <a:latin typeface="Lucida Sans Unicode"/>
                <a:cs typeface="Lucida Sans Unicode"/>
              </a:rPr>
              <a:t>86</a:t>
            </a:fld>
            <a:endParaRPr sz="10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18312" y="379603"/>
            <a:ext cx="11622405" cy="559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225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Times New Roman"/>
                <a:cs typeface="Times New Roman"/>
              </a:rPr>
              <a:t>Representation</a:t>
            </a:r>
            <a:r>
              <a:rPr sz="2400" b="1" spc="-2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of</a:t>
            </a:r>
            <a:r>
              <a:rPr sz="2400" b="1" spc="-1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Frames</a:t>
            </a:r>
            <a:r>
              <a:rPr sz="2400" b="1" spc="-10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in</a:t>
            </a:r>
            <a:r>
              <a:rPr sz="2400" b="1" spc="-30" dirty="0">
                <a:latin typeface="Times New Roman"/>
                <a:cs typeface="Times New Roman"/>
              </a:rPr>
              <a:t> </a:t>
            </a:r>
            <a:r>
              <a:rPr sz="2400" b="1" spc="-10" dirty="0">
                <a:latin typeface="Times New Roman"/>
                <a:cs typeface="Times New Roman"/>
              </a:rPr>
              <a:t>Prolog</a:t>
            </a:r>
            <a:endParaRPr sz="2400">
              <a:latin typeface="Times New Roman"/>
              <a:cs typeface="Times New Roman"/>
            </a:endParaRPr>
          </a:p>
          <a:p>
            <a:pPr marL="299085" marR="5080" indent="-287020">
              <a:lnSpc>
                <a:spcPct val="200100"/>
              </a:lnSpc>
              <a:spcBef>
                <a:spcPts val="630"/>
              </a:spcBef>
              <a:buFont typeface="Arial MT"/>
              <a:buChar char="•"/>
              <a:tabLst>
                <a:tab pos="299085" algn="l"/>
                <a:tab pos="299720" algn="l"/>
                <a:tab pos="2111375" algn="l"/>
                <a:tab pos="4163060" algn="l"/>
                <a:tab pos="7965440" algn="l"/>
              </a:tabLst>
            </a:pPr>
            <a:r>
              <a:rPr sz="2400" spc="-5" dirty="0">
                <a:latin typeface="Times New Roman"/>
                <a:cs typeface="Times New Roman"/>
              </a:rPr>
              <a:t>frame(aiims,	[inst(hospital),	</a:t>
            </a:r>
            <a:r>
              <a:rPr sz="2400" spc="-10" dirty="0">
                <a:latin typeface="Times New Roman"/>
                <a:cs typeface="Times New Roman"/>
              </a:rPr>
              <a:t>phone(value(91116591425)),	</a:t>
            </a:r>
            <a:r>
              <a:rPr sz="2400" spc="-5" dirty="0">
                <a:latin typeface="Times New Roman"/>
                <a:cs typeface="Times New Roman"/>
              </a:rPr>
              <a:t>address(value(central_delhi)), </a:t>
            </a:r>
            <a:r>
              <a:rPr sz="2400" spc="-58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city(value(delhi))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,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labs(labs_inst),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wards(ward_inst),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doctors([list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of</a:t>
            </a:r>
            <a:r>
              <a:rPr sz="2400" dirty="0">
                <a:latin typeface="Times New Roman"/>
                <a:cs typeface="Times New Roman"/>
              </a:rPr>
              <a:t> doctors])])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Arial MT"/>
              <a:buChar char="•"/>
            </a:pPr>
            <a:endParaRPr sz="2500">
              <a:latin typeface="Times New Roman"/>
              <a:cs typeface="Times New Roman"/>
            </a:endParaRPr>
          </a:p>
          <a:p>
            <a:pPr marL="299085" indent="-287020">
              <a:lnSpc>
                <a:spcPct val="100000"/>
              </a:lnSpc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2400" dirty="0">
                <a:latin typeface="Times New Roman"/>
                <a:cs typeface="Times New Roman"/>
              </a:rPr>
              <a:t>frame(labs_inst,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[inst(labs),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part_of(aiims), pathology(pathology_inst),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x_ray(x_ray_inst)])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Arial MT"/>
              <a:buChar char="•"/>
            </a:pPr>
            <a:endParaRPr sz="2500">
              <a:latin typeface="Times New Roman"/>
              <a:cs typeface="Times New Roman"/>
            </a:endParaRPr>
          </a:p>
          <a:p>
            <a:pPr marL="299085" indent="-287020">
              <a:lnSpc>
                <a:spcPct val="100000"/>
              </a:lnSpc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2400" dirty="0">
                <a:latin typeface="Times New Roman"/>
                <a:cs typeface="Times New Roman"/>
              </a:rPr>
              <a:t>frame(pathology_inst,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[inst(pathology),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incharge(value(pqr)),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test([ecg,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blood_test])])</a:t>
            </a:r>
            <a:endParaRPr sz="2400">
              <a:latin typeface="Times New Roman"/>
              <a:cs typeface="Times New Roman"/>
            </a:endParaRPr>
          </a:p>
          <a:p>
            <a:pPr marL="299085" marR="5080" indent="-287020">
              <a:lnSpc>
                <a:spcPct val="200000"/>
              </a:lnSpc>
              <a:spcBef>
                <a:spcPts val="5"/>
              </a:spcBef>
              <a:buFont typeface="Arial MT"/>
              <a:buChar char="•"/>
              <a:tabLst>
                <a:tab pos="299085" algn="l"/>
                <a:tab pos="299720" algn="l"/>
                <a:tab pos="2447925" algn="l"/>
                <a:tab pos="5222240" algn="l"/>
                <a:tab pos="7973059" algn="l"/>
                <a:tab pos="8781415" algn="l"/>
                <a:tab pos="10104120" algn="l"/>
              </a:tabLst>
            </a:pPr>
            <a:r>
              <a:rPr sz="2400" dirty="0">
                <a:latin typeface="Times New Roman"/>
                <a:cs typeface="Times New Roman"/>
              </a:rPr>
              <a:t>fra</a:t>
            </a:r>
            <a:r>
              <a:rPr sz="2400" spc="-20" dirty="0">
                <a:latin typeface="Times New Roman"/>
                <a:cs typeface="Times New Roman"/>
              </a:rPr>
              <a:t>m</a:t>
            </a:r>
            <a:r>
              <a:rPr sz="2400" dirty="0">
                <a:latin typeface="Times New Roman"/>
                <a:cs typeface="Times New Roman"/>
              </a:rPr>
              <a:t>e</a:t>
            </a:r>
            <a:r>
              <a:rPr sz="2400" spc="10" dirty="0">
                <a:latin typeface="Times New Roman"/>
                <a:cs typeface="Times New Roman"/>
              </a:rPr>
              <a:t>(</a:t>
            </a:r>
            <a:r>
              <a:rPr sz="2400" dirty="0">
                <a:latin typeface="Times New Roman"/>
                <a:cs typeface="Times New Roman"/>
              </a:rPr>
              <a:t>kal</a:t>
            </a:r>
            <a:r>
              <a:rPr sz="2400" spc="-5" dirty="0">
                <a:latin typeface="Times New Roman"/>
                <a:cs typeface="Times New Roman"/>
              </a:rPr>
              <a:t>a</a:t>
            </a:r>
            <a:r>
              <a:rPr sz="2400" spc="-20" dirty="0">
                <a:latin typeface="Times New Roman"/>
                <a:cs typeface="Times New Roman"/>
              </a:rPr>
              <a:t>w</a:t>
            </a:r>
            <a:r>
              <a:rPr sz="2400" dirty="0">
                <a:latin typeface="Times New Roman"/>
                <a:cs typeface="Times New Roman"/>
              </a:rPr>
              <a:t>ati,	</a:t>
            </a:r>
            <a:r>
              <a:rPr sz="2400" spc="-10" dirty="0">
                <a:latin typeface="Times New Roman"/>
                <a:cs typeface="Times New Roman"/>
              </a:rPr>
              <a:t>[</a:t>
            </a:r>
            <a:r>
              <a:rPr sz="2400" spc="-5" dirty="0">
                <a:latin typeface="Times New Roman"/>
                <a:cs typeface="Times New Roman"/>
              </a:rPr>
              <a:t>inst(</a:t>
            </a:r>
            <a:r>
              <a:rPr sz="2400" dirty="0">
                <a:latin typeface="Times New Roman"/>
                <a:cs typeface="Times New Roman"/>
              </a:rPr>
              <a:t>c</a:t>
            </a:r>
            <a:r>
              <a:rPr sz="2400" spc="-10" dirty="0">
                <a:latin typeface="Times New Roman"/>
                <a:cs typeface="Times New Roman"/>
              </a:rPr>
              <a:t>h</a:t>
            </a:r>
            <a:r>
              <a:rPr sz="2400" dirty="0">
                <a:latin typeface="Times New Roman"/>
                <a:cs typeface="Times New Roman"/>
              </a:rPr>
              <a:t>ild_hospi</a:t>
            </a:r>
            <a:r>
              <a:rPr sz="2400" spc="-15" dirty="0">
                <a:latin typeface="Times New Roman"/>
                <a:cs typeface="Times New Roman"/>
              </a:rPr>
              <a:t>t</a:t>
            </a:r>
            <a:r>
              <a:rPr sz="2400" dirty="0">
                <a:latin typeface="Times New Roman"/>
                <a:cs typeface="Times New Roman"/>
              </a:rPr>
              <a:t>a</a:t>
            </a:r>
            <a:r>
              <a:rPr sz="2400" spc="-5" dirty="0">
                <a:latin typeface="Times New Roman"/>
                <a:cs typeface="Times New Roman"/>
              </a:rPr>
              <a:t>l</a:t>
            </a:r>
            <a:r>
              <a:rPr sz="2400" spc="-10" dirty="0">
                <a:latin typeface="Times New Roman"/>
                <a:cs typeface="Times New Roman"/>
              </a:rPr>
              <a:t>)</a:t>
            </a:r>
            <a:r>
              <a:rPr sz="2400" dirty="0">
                <a:latin typeface="Times New Roman"/>
                <a:cs typeface="Times New Roman"/>
              </a:rPr>
              <a:t>,	add</a:t>
            </a:r>
            <a:r>
              <a:rPr sz="2400" spc="5" dirty="0">
                <a:latin typeface="Times New Roman"/>
                <a:cs typeface="Times New Roman"/>
              </a:rPr>
              <a:t>r</a:t>
            </a:r>
            <a:r>
              <a:rPr sz="2400" dirty="0">
                <a:latin typeface="Times New Roman"/>
                <a:cs typeface="Times New Roman"/>
              </a:rPr>
              <a:t>es</a:t>
            </a:r>
            <a:r>
              <a:rPr sz="2400" spc="5" dirty="0">
                <a:latin typeface="Times New Roman"/>
                <a:cs typeface="Times New Roman"/>
              </a:rPr>
              <a:t>s</a:t>
            </a:r>
            <a:r>
              <a:rPr sz="2400" dirty="0">
                <a:latin typeface="Times New Roman"/>
                <a:cs typeface="Times New Roman"/>
              </a:rPr>
              <a:t>(val</a:t>
            </a:r>
            <a:r>
              <a:rPr sz="2400" spc="-15" dirty="0">
                <a:latin typeface="Times New Roman"/>
                <a:cs typeface="Times New Roman"/>
              </a:rPr>
              <a:t>u</a:t>
            </a:r>
            <a:r>
              <a:rPr sz="2400" dirty="0">
                <a:latin typeface="Times New Roman"/>
                <a:cs typeface="Times New Roman"/>
              </a:rPr>
              <a:t>e(“1234	</a:t>
            </a:r>
            <a:r>
              <a:rPr sz="2400" spc="-5" dirty="0">
                <a:latin typeface="Times New Roman"/>
                <a:cs typeface="Times New Roman"/>
              </a:rPr>
              <a:t>N</a:t>
            </a:r>
            <a:r>
              <a:rPr sz="2400" dirty="0">
                <a:latin typeface="Times New Roman"/>
                <a:cs typeface="Times New Roman"/>
              </a:rPr>
              <a:t>e</a:t>
            </a:r>
            <a:r>
              <a:rPr sz="2400" spc="-5" dirty="0">
                <a:latin typeface="Times New Roman"/>
                <a:cs typeface="Times New Roman"/>
              </a:rPr>
              <a:t>w</a:t>
            </a:r>
            <a:r>
              <a:rPr sz="2400" dirty="0">
                <a:latin typeface="Times New Roman"/>
                <a:cs typeface="Times New Roman"/>
              </a:rPr>
              <a:t>	</a:t>
            </a:r>
            <a:r>
              <a:rPr sz="2400" spc="-5" dirty="0">
                <a:latin typeface="Times New Roman"/>
                <a:cs typeface="Times New Roman"/>
              </a:rPr>
              <a:t>Delh</a:t>
            </a:r>
            <a:r>
              <a:rPr sz="2400" dirty="0">
                <a:latin typeface="Times New Roman"/>
                <a:cs typeface="Times New Roman"/>
              </a:rPr>
              <a:t>i</a:t>
            </a:r>
            <a:r>
              <a:rPr sz="2400" spc="-10" dirty="0">
                <a:latin typeface="Times New Roman"/>
                <a:cs typeface="Times New Roman"/>
              </a:rPr>
              <a:t>”</a:t>
            </a:r>
            <a:r>
              <a:rPr sz="2400" dirty="0">
                <a:latin typeface="Times New Roman"/>
                <a:cs typeface="Times New Roman"/>
              </a:rPr>
              <a:t>)</a:t>
            </a:r>
            <a:r>
              <a:rPr sz="2400" spc="5" dirty="0">
                <a:latin typeface="Times New Roman"/>
                <a:cs typeface="Times New Roman"/>
              </a:rPr>
              <a:t>)</a:t>
            </a:r>
            <a:r>
              <a:rPr sz="2400" dirty="0">
                <a:latin typeface="Times New Roman"/>
                <a:cs typeface="Times New Roman"/>
              </a:rPr>
              <a:t>,	phone(v</a:t>
            </a:r>
            <a:r>
              <a:rPr sz="2400" spc="-10" dirty="0">
                <a:latin typeface="Times New Roman"/>
                <a:cs typeface="Times New Roman"/>
              </a:rPr>
              <a:t>a</a:t>
            </a:r>
            <a:r>
              <a:rPr sz="2400" dirty="0">
                <a:latin typeface="Times New Roman"/>
                <a:cs typeface="Times New Roman"/>
              </a:rPr>
              <a:t>l</a:t>
            </a:r>
            <a:r>
              <a:rPr sz="2400" spc="-10" dirty="0">
                <a:latin typeface="Times New Roman"/>
                <a:cs typeface="Times New Roman"/>
              </a:rPr>
              <a:t>u</a:t>
            </a:r>
            <a:r>
              <a:rPr sz="2400" dirty="0">
                <a:latin typeface="Times New Roman"/>
                <a:cs typeface="Times New Roman"/>
              </a:rPr>
              <a:t>e  </a:t>
            </a:r>
            <a:r>
              <a:rPr sz="2400" spc="-10" dirty="0">
                <a:latin typeface="Times New Roman"/>
                <a:cs typeface="Times New Roman"/>
              </a:rPr>
              <a:t>(0116573891)),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director(value(Dr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Mike))]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Arial MT"/>
              <a:buChar char="•"/>
            </a:pPr>
            <a:endParaRPr sz="2500">
              <a:latin typeface="Times New Roman"/>
              <a:cs typeface="Times New Roman"/>
            </a:endParaRPr>
          </a:p>
          <a:p>
            <a:pPr marL="299085" indent="-287020">
              <a:lnSpc>
                <a:spcPct val="100000"/>
              </a:lnSpc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2400" spc="-5" dirty="0">
                <a:latin typeface="Times New Roman"/>
                <a:cs typeface="Times New Roman"/>
              </a:rPr>
              <a:t>frame(escort,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[inst(heart_hospital),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phone(value(0114563732)),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address(value(faridabad))])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730863" y="6533452"/>
            <a:ext cx="234950" cy="220345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z="1000" spc="-5" dirty="0">
                <a:latin typeface="Lucida Sans Unicode"/>
                <a:cs typeface="Lucida Sans Unicode"/>
              </a:rPr>
              <a:t>87</a:t>
            </a:fld>
            <a:endParaRPr sz="10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18312" y="379603"/>
            <a:ext cx="11621770" cy="5456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225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Times New Roman"/>
                <a:cs typeface="Times New Roman"/>
              </a:rPr>
              <a:t>Inheritance</a:t>
            </a:r>
            <a:r>
              <a:rPr sz="2400" b="1" spc="-1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Rules</a:t>
            </a:r>
            <a:r>
              <a:rPr sz="2400" b="1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in</a:t>
            </a:r>
            <a:r>
              <a:rPr sz="2400" b="1" spc="-15" dirty="0">
                <a:latin typeface="Times New Roman"/>
                <a:cs typeface="Times New Roman"/>
              </a:rPr>
              <a:t> </a:t>
            </a:r>
            <a:r>
              <a:rPr sz="2400" b="1" spc="-10" dirty="0">
                <a:latin typeface="Times New Roman"/>
                <a:cs typeface="Times New Roman"/>
              </a:rPr>
              <a:t>Prolog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100">
              <a:latin typeface="Times New Roman"/>
              <a:cs typeface="Times New Roman"/>
            </a:endParaRPr>
          </a:p>
          <a:p>
            <a:pPr marL="299085" indent="-287020">
              <a:lnSpc>
                <a:spcPct val="100000"/>
              </a:lnSpc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2400" spc="-5" dirty="0">
                <a:latin typeface="Times New Roman"/>
                <a:cs typeface="Times New Roman"/>
              </a:rPr>
              <a:t>find(X,Y)</a:t>
            </a:r>
            <a:r>
              <a:rPr sz="2400" spc="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:-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frame(X,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Z),</a:t>
            </a:r>
            <a:r>
              <a:rPr sz="2400" spc="-5" dirty="0">
                <a:latin typeface="Times New Roman"/>
                <a:cs typeface="Times New Roman"/>
              </a:rPr>
              <a:t> search(X,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Z), !.</a:t>
            </a:r>
            <a:endParaRPr sz="2400">
              <a:latin typeface="Times New Roman"/>
              <a:cs typeface="Times New Roman"/>
            </a:endParaRPr>
          </a:p>
          <a:p>
            <a:pPr marL="299085" indent="-287020">
              <a:lnSpc>
                <a:spcPct val="100000"/>
              </a:lnSpc>
              <a:spcBef>
                <a:spcPts val="1445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2400" spc="-5" dirty="0">
                <a:latin typeface="Times New Roman"/>
                <a:cs typeface="Times New Roman"/>
              </a:rPr>
              <a:t>find(X,Y)</a:t>
            </a:r>
            <a:r>
              <a:rPr sz="2400" spc="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:-</a:t>
            </a:r>
            <a:r>
              <a:rPr sz="2400" spc="-5" dirty="0">
                <a:latin typeface="Times New Roman"/>
                <a:cs typeface="Times New Roman"/>
              </a:rPr>
              <a:t> frame(X,</a:t>
            </a:r>
            <a:r>
              <a:rPr sz="2400" spc="1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[inst(Z)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|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_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])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,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spc="-50" dirty="0">
                <a:latin typeface="Times New Roman"/>
                <a:cs typeface="Times New Roman"/>
              </a:rPr>
              <a:t>find(Y,</a:t>
            </a:r>
            <a:r>
              <a:rPr sz="2400" spc="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Z),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!.</a:t>
            </a:r>
            <a:endParaRPr sz="2400">
              <a:latin typeface="Times New Roman"/>
              <a:cs typeface="Times New Roman"/>
            </a:endParaRPr>
          </a:p>
          <a:p>
            <a:pPr marL="299085" indent="-287020">
              <a:lnSpc>
                <a:spcPct val="100000"/>
              </a:lnSpc>
              <a:spcBef>
                <a:spcPts val="1440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2400" spc="-5" dirty="0">
                <a:latin typeface="Times New Roman"/>
                <a:cs typeface="Times New Roman"/>
              </a:rPr>
              <a:t>find(X,Y)</a:t>
            </a:r>
            <a:r>
              <a:rPr sz="2400" spc="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:-</a:t>
            </a:r>
            <a:r>
              <a:rPr sz="2400" spc="-5" dirty="0">
                <a:latin typeface="Times New Roman"/>
                <a:cs typeface="Times New Roman"/>
              </a:rPr>
              <a:t> frame(X,</a:t>
            </a:r>
            <a:r>
              <a:rPr sz="2400" spc="1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[ako(Z)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|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_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])</a:t>
            </a:r>
            <a:r>
              <a:rPr sz="2400" dirty="0">
                <a:latin typeface="Times New Roman"/>
                <a:cs typeface="Times New Roman"/>
              </a:rPr>
              <a:t> ,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spc="-50" dirty="0">
                <a:latin typeface="Times New Roman"/>
                <a:cs typeface="Times New Roman"/>
              </a:rPr>
              <a:t>find(Y,</a:t>
            </a:r>
            <a:r>
              <a:rPr sz="2400" spc="2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Z),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!.</a:t>
            </a:r>
            <a:endParaRPr sz="2400">
              <a:latin typeface="Times New Roman"/>
              <a:cs typeface="Times New Roman"/>
            </a:endParaRPr>
          </a:p>
          <a:p>
            <a:pPr marL="299085" indent="-287020">
              <a:lnSpc>
                <a:spcPct val="100000"/>
              </a:lnSpc>
              <a:spcBef>
                <a:spcPts val="1440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2400" spc="-5" dirty="0">
                <a:latin typeface="Times New Roman"/>
                <a:cs typeface="Times New Roman"/>
              </a:rPr>
              <a:t>find(X,Y)</a:t>
            </a:r>
            <a:r>
              <a:rPr sz="2400" spc="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:-</a:t>
            </a:r>
            <a:r>
              <a:rPr sz="2400" spc="-5" dirty="0">
                <a:latin typeface="Times New Roman"/>
                <a:cs typeface="Times New Roman"/>
              </a:rPr>
              <a:t> frame(X,</a:t>
            </a:r>
            <a:r>
              <a:rPr sz="2400" spc="1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[part_of(Z) |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_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])</a:t>
            </a:r>
            <a:r>
              <a:rPr sz="2400" spc="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,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spc="-50" dirty="0">
                <a:latin typeface="Times New Roman"/>
                <a:cs typeface="Times New Roman"/>
              </a:rPr>
              <a:t>find(Y,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Z),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!.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Arial MT"/>
              <a:buChar char="•"/>
            </a:pPr>
            <a:endParaRPr sz="3750">
              <a:latin typeface="Times New Roman"/>
              <a:cs typeface="Times New Roman"/>
            </a:endParaRPr>
          </a:p>
          <a:p>
            <a:pPr marL="299085" marR="5080" indent="-287020">
              <a:lnSpc>
                <a:spcPct val="150100"/>
              </a:lnSpc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2400" spc="-5" dirty="0">
                <a:latin typeface="Times New Roman"/>
                <a:cs typeface="Times New Roman"/>
              </a:rPr>
              <a:t>Predicate</a:t>
            </a:r>
            <a:r>
              <a:rPr sz="2400" spc="7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Search</a:t>
            </a:r>
            <a:r>
              <a:rPr sz="2400" spc="7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will</a:t>
            </a:r>
            <a:r>
              <a:rPr sz="2400" spc="6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basically</a:t>
            </a:r>
            <a:r>
              <a:rPr sz="2400" spc="7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retrieve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6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list</a:t>
            </a:r>
            <a:r>
              <a:rPr sz="2400" spc="7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</a:t>
            </a:r>
            <a:r>
              <a:rPr sz="2400" spc="5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slots-facet</a:t>
            </a:r>
            <a:r>
              <a:rPr sz="2400" spc="5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pair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and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will</a:t>
            </a:r>
            <a:r>
              <a:rPr sz="2400" spc="6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try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to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match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Y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for </a:t>
            </a:r>
            <a:r>
              <a:rPr sz="2400" spc="-58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slot</a:t>
            </a:r>
            <a:endParaRPr sz="2400">
              <a:latin typeface="Times New Roman"/>
              <a:cs typeface="Times New Roman"/>
            </a:endParaRPr>
          </a:p>
          <a:p>
            <a:pPr marL="299085" marR="6985" indent="-287020">
              <a:lnSpc>
                <a:spcPts val="4320"/>
              </a:lnSpc>
              <a:spcBef>
                <a:spcPts val="185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2400" dirty="0">
                <a:latin typeface="Times New Roman"/>
                <a:cs typeface="Times New Roman"/>
              </a:rPr>
              <a:t>If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</a:t>
            </a:r>
            <a:r>
              <a:rPr sz="2400" spc="1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match</a:t>
            </a:r>
            <a:r>
              <a:rPr sz="2400" spc="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is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found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then</a:t>
            </a:r>
            <a:r>
              <a:rPr sz="2400" spc="2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its</a:t>
            </a:r>
            <a:r>
              <a:rPr sz="2400" spc="1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facet</a:t>
            </a:r>
            <a:r>
              <a:rPr sz="2400" spc="2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value</a:t>
            </a:r>
            <a:r>
              <a:rPr sz="2400" spc="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is</a:t>
            </a:r>
            <a:r>
              <a:rPr sz="2400" spc="1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retrieved,</a:t>
            </a:r>
            <a:r>
              <a:rPr sz="2400" spc="2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otherwise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2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process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is</a:t>
            </a:r>
            <a:r>
              <a:rPr sz="2400" spc="1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continued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till</a:t>
            </a:r>
            <a:r>
              <a:rPr sz="2400" spc="2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we </a:t>
            </a:r>
            <a:r>
              <a:rPr sz="2400" spc="-58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reach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root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frame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730863" y="6533452"/>
            <a:ext cx="234950" cy="220345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z="1000" spc="-5" dirty="0">
                <a:latin typeface="Lucida Sans Unicode"/>
                <a:cs typeface="Lucida Sans Unicode"/>
              </a:rPr>
              <a:t>88</a:t>
            </a:fld>
            <a:endParaRPr sz="10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09104" y="3731640"/>
            <a:ext cx="10494645" cy="1624965"/>
          </a:xfrm>
          <a:custGeom>
            <a:avLst/>
            <a:gdLst/>
            <a:ahLst/>
            <a:cxnLst/>
            <a:rect l="l" t="t" r="r" b="b"/>
            <a:pathLst>
              <a:path w="10494645" h="1624964">
                <a:moveTo>
                  <a:pt x="10466895" y="0"/>
                </a:moveTo>
                <a:lnTo>
                  <a:pt x="27495" y="0"/>
                </a:lnTo>
                <a:lnTo>
                  <a:pt x="16791" y="2162"/>
                </a:lnTo>
                <a:lnTo>
                  <a:pt x="8051" y="8064"/>
                </a:lnTo>
                <a:lnTo>
                  <a:pt x="2160" y="16823"/>
                </a:lnTo>
                <a:lnTo>
                  <a:pt x="0" y="27558"/>
                </a:lnTo>
                <a:lnTo>
                  <a:pt x="0" y="1597278"/>
                </a:lnTo>
                <a:lnTo>
                  <a:pt x="2160" y="1607941"/>
                </a:lnTo>
                <a:lnTo>
                  <a:pt x="8051" y="1616662"/>
                </a:lnTo>
                <a:lnTo>
                  <a:pt x="16791" y="1622550"/>
                </a:lnTo>
                <a:lnTo>
                  <a:pt x="27495" y="1624710"/>
                </a:lnTo>
                <a:lnTo>
                  <a:pt x="10466895" y="1624710"/>
                </a:lnTo>
                <a:lnTo>
                  <a:pt x="10477630" y="1622550"/>
                </a:lnTo>
                <a:lnTo>
                  <a:pt x="10486390" y="1616662"/>
                </a:lnTo>
                <a:lnTo>
                  <a:pt x="10492291" y="1607941"/>
                </a:lnTo>
                <a:lnTo>
                  <a:pt x="10494454" y="1597278"/>
                </a:lnTo>
                <a:lnTo>
                  <a:pt x="10494454" y="1591690"/>
                </a:lnTo>
                <a:lnTo>
                  <a:pt x="32994" y="1591690"/>
                </a:lnTo>
                <a:lnTo>
                  <a:pt x="32994" y="33019"/>
                </a:lnTo>
                <a:lnTo>
                  <a:pt x="10494454" y="33019"/>
                </a:lnTo>
                <a:lnTo>
                  <a:pt x="10494454" y="27558"/>
                </a:lnTo>
                <a:lnTo>
                  <a:pt x="10492291" y="16823"/>
                </a:lnTo>
                <a:lnTo>
                  <a:pt x="10486390" y="8064"/>
                </a:lnTo>
                <a:lnTo>
                  <a:pt x="10477630" y="2162"/>
                </a:lnTo>
                <a:lnTo>
                  <a:pt x="10466895" y="0"/>
                </a:lnTo>
                <a:close/>
              </a:path>
              <a:path w="10494645" h="1624964">
                <a:moveTo>
                  <a:pt x="10494454" y="33019"/>
                </a:moveTo>
                <a:lnTo>
                  <a:pt x="10461434" y="33019"/>
                </a:lnTo>
                <a:lnTo>
                  <a:pt x="10461434" y="1591690"/>
                </a:lnTo>
                <a:lnTo>
                  <a:pt x="10494454" y="1591690"/>
                </a:lnTo>
                <a:lnTo>
                  <a:pt x="10494454" y="33019"/>
                </a:lnTo>
                <a:close/>
              </a:path>
              <a:path w="10494645" h="1624964">
                <a:moveTo>
                  <a:pt x="10450385" y="44068"/>
                </a:moveTo>
                <a:lnTo>
                  <a:pt x="43992" y="44068"/>
                </a:lnTo>
                <a:lnTo>
                  <a:pt x="43992" y="1580768"/>
                </a:lnTo>
                <a:lnTo>
                  <a:pt x="10450385" y="1580768"/>
                </a:lnTo>
                <a:lnTo>
                  <a:pt x="10450385" y="1569719"/>
                </a:lnTo>
                <a:lnTo>
                  <a:pt x="54990" y="1569719"/>
                </a:lnTo>
                <a:lnTo>
                  <a:pt x="54990" y="55117"/>
                </a:lnTo>
                <a:lnTo>
                  <a:pt x="10450385" y="55117"/>
                </a:lnTo>
                <a:lnTo>
                  <a:pt x="10450385" y="44068"/>
                </a:lnTo>
                <a:close/>
              </a:path>
              <a:path w="10494645" h="1624964">
                <a:moveTo>
                  <a:pt x="10450385" y="55117"/>
                </a:moveTo>
                <a:lnTo>
                  <a:pt x="10439336" y="55117"/>
                </a:lnTo>
                <a:lnTo>
                  <a:pt x="10439336" y="1569719"/>
                </a:lnTo>
                <a:lnTo>
                  <a:pt x="10450385" y="1569719"/>
                </a:lnTo>
                <a:lnTo>
                  <a:pt x="10450385" y="55117"/>
                </a:lnTo>
                <a:close/>
              </a:path>
            </a:pathLst>
          </a:custGeom>
          <a:solidFill>
            <a:srgbClr val="0E6EC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57631" y="133350"/>
            <a:ext cx="10798175" cy="5350183"/>
          </a:xfrm>
          <a:prstGeom prst="rect">
            <a:avLst/>
          </a:prstGeom>
        </p:spPr>
        <p:txBody>
          <a:bodyPr vert="horz" wrap="square" lIns="0" tIns="1803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20"/>
              </a:spcBef>
            </a:pPr>
            <a:r>
              <a:rPr sz="2400" b="1" spc="-5" dirty="0">
                <a:latin typeface="Times New Roman"/>
                <a:cs typeface="Times New Roman"/>
              </a:rPr>
              <a:t>Knowledge</a:t>
            </a:r>
            <a:r>
              <a:rPr sz="2400" b="1" dirty="0">
                <a:latin typeface="Times New Roman"/>
                <a:cs typeface="Times New Roman"/>
              </a:rPr>
              <a:t> </a:t>
            </a:r>
            <a:r>
              <a:rPr sz="2400" b="1" spc="-10" dirty="0">
                <a:latin typeface="Times New Roman"/>
                <a:cs typeface="Times New Roman"/>
              </a:rPr>
              <a:t>representation</a:t>
            </a:r>
            <a:r>
              <a:rPr sz="2400" b="1" spc="-5" dirty="0">
                <a:latin typeface="Times New Roman"/>
                <a:cs typeface="Times New Roman"/>
              </a:rPr>
              <a:t> using</a:t>
            </a:r>
            <a:r>
              <a:rPr sz="2400" b="1" spc="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Semantic</a:t>
            </a:r>
            <a:r>
              <a:rPr sz="2400" b="1" spc="-5" dirty="0">
                <a:latin typeface="Times New Roman"/>
                <a:cs typeface="Times New Roman"/>
              </a:rPr>
              <a:t> Network</a:t>
            </a:r>
            <a:endParaRPr sz="2400" dirty="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132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spc="-110" dirty="0">
                <a:latin typeface="Times New Roman"/>
                <a:cs typeface="Times New Roman"/>
              </a:rPr>
              <a:t>We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can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represent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knowledge using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structure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called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Semantic </a:t>
            </a:r>
            <a:r>
              <a:rPr sz="2400" b="1" dirty="0">
                <a:latin typeface="Times New Roman"/>
                <a:cs typeface="Times New Roman"/>
              </a:rPr>
              <a:t>Network</a:t>
            </a:r>
          </a:p>
          <a:p>
            <a:pPr marL="355600" indent="-342900">
              <a:lnSpc>
                <a:spcPct val="100000"/>
              </a:lnSpc>
              <a:spcBef>
                <a:spcPts val="185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Times New Roman"/>
                <a:cs typeface="Times New Roman"/>
              </a:rPr>
              <a:t>Nodes </a:t>
            </a:r>
            <a:r>
              <a:rPr sz="2400" dirty="0">
                <a:latin typeface="Times New Roman"/>
                <a:cs typeface="Times New Roman"/>
              </a:rPr>
              <a:t>represent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concepts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or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objects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and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arcs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represent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relation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between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two </a:t>
            </a:r>
            <a:r>
              <a:rPr sz="2400" dirty="0">
                <a:latin typeface="Times New Roman"/>
                <a:cs typeface="Times New Roman"/>
              </a:rPr>
              <a:t>concepts</a:t>
            </a:r>
          </a:p>
          <a:p>
            <a:pPr marL="355600" indent="-342900">
              <a:lnSpc>
                <a:spcPct val="100000"/>
              </a:lnSpc>
              <a:spcBef>
                <a:spcPts val="1839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latin typeface="Times New Roman"/>
                <a:cs typeface="Times New Roman"/>
              </a:rPr>
              <a:t>It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can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be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represented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as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directed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graph</a:t>
            </a:r>
          </a:p>
          <a:p>
            <a:pPr marL="355600" indent="-342900">
              <a:lnSpc>
                <a:spcPct val="100000"/>
              </a:lnSpc>
              <a:spcBef>
                <a:spcPts val="183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meaning</a:t>
            </a:r>
            <a:r>
              <a:rPr sz="2400" dirty="0">
                <a:latin typeface="Times New Roman"/>
                <a:cs typeface="Times New Roman"/>
              </a:rPr>
              <a:t> of a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concept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is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derived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from its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relationship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with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other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concepts</a:t>
            </a:r>
          </a:p>
          <a:p>
            <a:pPr marL="355600" indent="-342900">
              <a:lnSpc>
                <a:spcPct val="100000"/>
              </a:lnSpc>
              <a:spcBef>
                <a:spcPts val="185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Times New Roman"/>
                <a:cs typeface="Times New Roman"/>
              </a:rPr>
              <a:t>For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eg.</a:t>
            </a:r>
          </a:p>
          <a:p>
            <a:pPr marL="469900" marR="62230" algn="just">
              <a:lnSpc>
                <a:spcPct val="100000"/>
              </a:lnSpc>
              <a:spcBef>
                <a:spcPts val="1440"/>
              </a:spcBef>
            </a:pPr>
            <a:r>
              <a:rPr sz="2400" i="1" dirty="0">
                <a:latin typeface="Times New Roman"/>
                <a:cs typeface="Times New Roman"/>
              </a:rPr>
              <a:t>Every </a:t>
            </a:r>
            <a:r>
              <a:rPr sz="2400" i="1" spc="-5" dirty="0">
                <a:latin typeface="Times New Roman"/>
                <a:cs typeface="Times New Roman"/>
              </a:rPr>
              <a:t>human, </a:t>
            </a:r>
            <a:r>
              <a:rPr sz="2400" i="1" dirty="0">
                <a:latin typeface="Times New Roman"/>
                <a:cs typeface="Times New Roman"/>
              </a:rPr>
              <a:t>animal </a:t>
            </a:r>
            <a:r>
              <a:rPr sz="2400" i="1" spc="-5" dirty="0">
                <a:latin typeface="Times New Roman"/>
                <a:cs typeface="Times New Roman"/>
              </a:rPr>
              <a:t>and </a:t>
            </a:r>
            <a:r>
              <a:rPr sz="2400" i="1" spc="-20" dirty="0">
                <a:latin typeface="Times New Roman"/>
                <a:cs typeface="Times New Roman"/>
              </a:rPr>
              <a:t>birds </a:t>
            </a:r>
            <a:r>
              <a:rPr sz="2400" i="1" spc="-35" dirty="0">
                <a:latin typeface="Times New Roman"/>
                <a:cs typeface="Times New Roman"/>
              </a:rPr>
              <a:t>are </a:t>
            </a:r>
            <a:r>
              <a:rPr sz="2400" i="1" spc="-5" dirty="0">
                <a:latin typeface="Times New Roman"/>
                <a:cs typeface="Times New Roman"/>
              </a:rPr>
              <a:t>living things who </a:t>
            </a:r>
            <a:r>
              <a:rPr sz="2400" i="1" dirty="0">
                <a:latin typeface="Times New Roman"/>
                <a:cs typeface="Times New Roman"/>
              </a:rPr>
              <a:t>can </a:t>
            </a:r>
            <a:r>
              <a:rPr sz="2400" i="1" spc="-15" dirty="0">
                <a:latin typeface="Times New Roman"/>
                <a:cs typeface="Times New Roman"/>
              </a:rPr>
              <a:t>breathe </a:t>
            </a:r>
            <a:r>
              <a:rPr sz="2400" i="1" spc="-5" dirty="0">
                <a:latin typeface="Times New Roman"/>
                <a:cs typeface="Times New Roman"/>
              </a:rPr>
              <a:t>and </a:t>
            </a:r>
            <a:r>
              <a:rPr sz="2400" i="1" spc="-10" dirty="0">
                <a:latin typeface="Times New Roman"/>
                <a:cs typeface="Times New Roman"/>
              </a:rPr>
              <a:t>eat. </a:t>
            </a:r>
            <a:r>
              <a:rPr sz="2400" i="1" spc="-5" dirty="0">
                <a:latin typeface="Times New Roman"/>
                <a:cs typeface="Times New Roman"/>
              </a:rPr>
              <a:t>All </a:t>
            </a:r>
            <a:r>
              <a:rPr sz="2400" i="1" spc="-25" dirty="0">
                <a:latin typeface="Times New Roman"/>
                <a:cs typeface="Times New Roman"/>
              </a:rPr>
              <a:t>birds </a:t>
            </a:r>
            <a:r>
              <a:rPr sz="2400" i="1" spc="-20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can</a:t>
            </a:r>
            <a:r>
              <a:rPr sz="2400" i="1" spc="114" dirty="0">
                <a:latin typeface="Times New Roman"/>
                <a:cs typeface="Times New Roman"/>
              </a:rPr>
              <a:t> </a:t>
            </a:r>
            <a:r>
              <a:rPr sz="2400" i="1" spc="-35" dirty="0">
                <a:latin typeface="Times New Roman"/>
                <a:cs typeface="Times New Roman"/>
              </a:rPr>
              <a:t>fly.</a:t>
            </a:r>
            <a:r>
              <a:rPr sz="2400" i="1" spc="130" dirty="0">
                <a:latin typeface="Times New Roman"/>
                <a:cs typeface="Times New Roman"/>
              </a:rPr>
              <a:t> </a:t>
            </a:r>
            <a:r>
              <a:rPr sz="2400" i="1" spc="-5" dirty="0">
                <a:latin typeface="Times New Roman"/>
                <a:cs typeface="Times New Roman"/>
              </a:rPr>
              <a:t>Every</a:t>
            </a:r>
            <a:r>
              <a:rPr sz="2400" i="1" spc="130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man</a:t>
            </a:r>
            <a:r>
              <a:rPr sz="2400" i="1" spc="125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and</a:t>
            </a:r>
            <a:r>
              <a:rPr sz="2400" i="1" spc="130" dirty="0">
                <a:latin typeface="Times New Roman"/>
                <a:cs typeface="Times New Roman"/>
              </a:rPr>
              <a:t> </a:t>
            </a:r>
            <a:r>
              <a:rPr sz="2400" i="1" spc="-5" dirty="0">
                <a:latin typeface="Times New Roman"/>
                <a:cs typeface="Times New Roman"/>
              </a:rPr>
              <a:t>woman</a:t>
            </a:r>
            <a:r>
              <a:rPr sz="2400" i="1" spc="130" dirty="0">
                <a:latin typeface="Times New Roman"/>
                <a:cs typeface="Times New Roman"/>
              </a:rPr>
              <a:t> </a:t>
            </a:r>
            <a:r>
              <a:rPr sz="2400" i="1" spc="-30" dirty="0">
                <a:latin typeface="Times New Roman"/>
                <a:cs typeface="Times New Roman"/>
              </a:rPr>
              <a:t>are</a:t>
            </a:r>
            <a:r>
              <a:rPr sz="2400" i="1" spc="135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human</a:t>
            </a:r>
            <a:r>
              <a:rPr sz="2400" i="1" spc="125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who</a:t>
            </a:r>
            <a:r>
              <a:rPr sz="2400" i="1" spc="135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have</a:t>
            </a:r>
            <a:r>
              <a:rPr sz="2400" i="1" spc="125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two</a:t>
            </a:r>
            <a:r>
              <a:rPr sz="2400" i="1" spc="120" dirty="0">
                <a:latin typeface="Times New Roman"/>
                <a:cs typeface="Times New Roman"/>
              </a:rPr>
              <a:t> </a:t>
            </a:r>
            <a:r>
              <a:rPr sz="2400" i="1" spc="-5" dirty="0">
                <a:latin typeface="Times New Roman"/>
                <a:cs typeface="Times New Roman"/>
              </a:rPr>
              <a:t>legs.</a:t>
            </a:r>
            <a:r>
              <a:rPr sz="2400" i="1" spc="130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A</a:t>
            </a:r>
            <a:r>
              <a:rPr sz="2400" i="1" spc="80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cat</a:t>
            </a:r>
            <a:r>
              <a:rPr sz="2400" i="1" spc="120" dirty="0">
                <a:latin typeface="Times New Roman"/>
                <a:cs typeface="Times New Roman"/>
              </a:rPr>
              <a:t> </a:t>
            </a:r>
            <a:r>
              <a:rPr sz="2400" i="1" spc="-10" dirty="0">
                <a:latin typeface="Times New Roman"/>
                <a:cs typeface="Times New Roman"/>
              </a:rPr>
              <a:t>has</a:t>
            </a:r>
            <a:r>
              <a:rPr sz="2400" i="1" spc="130" dirty="0">
                <a:latin typeface="Times New Roman"/>
                <a:cs typeface="Times New Roman"/>
              </a:rPr>
              <a:t> </a:t>
            </a:r>
            <a:r>
              <a:rPr sz="2400" i="1" spc="-5" dirty="0">
                <a:latin typeface="Times New Roman"/>
                <a:cs typeface="Times New Roman"/>
              </a:rPr>
              <a:t>fur</a:t>
            </a:r>
            <a:r>
              <a:rPr sz="2400" i="1" spc="140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and</a:t>
            </a:r>
            <a:r>
              <a:rPr sz="2400" i="1" spc="120" dirty="0">
                <a:latin typeface="Times New Roman"/>
                <a:cs typeface="Times New Roman"/>
              </a:rPr>
              <a:t> </a:t>
            </a:r>
            <a:r>
              <a:rPr sz="2400" i="1" spc="-15" dirty="0">
                <a:latin typeface="Times New Roman"/>
                <a:cs typeface="Times New Roman"/>
              </a:rPr>
              <a:t>is </a:t>
            </a:r>
            <a:r>
              <a:rPr sz="2400" i="1" spc="-585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an animal. </a:t>
            </a:r>
            <a:r>
              <a:rPr sz="2400" i="1" spc="-5" dirty="0">
                <a:latin typeface="Times New Roman"/>
                <a:cs typeface="Times New Roman"/>
              </a:rPr>
              <a:t>All animals </a:t>
            </a:r>
            <a:r>
              <a:rPr sz="2400" i="1" dirty="0">
                <a:latin typeface="Times New Roman"/>
                <a:cs typeface="Times New Roman"/>
              </a:rPr>
              <a:t>have </a:t>
            </a:r>
            <a:r>
              <a:rPr sz="2400" i="1" spc="-5" dirty="0">
                <a:latin typeface="Times New Roman"/>
                <a:cs typeface="Times New Roman"/>
              </a:rPr>
              <a:t>skin and </a:t>
            </a:r>
            <a:r>
              <a:rPr sz="2400" i="1" dirty="0">
                <a:latin typeface="Times New Roman"/>
                <a:cs typeface="Times New Roman"/>
              </a:rPr>
              <a:t>can move. A </a:t>
            </a:r>
            <a:r>
              <a:rPr sz="2400" i="1" spc="-5" dirty="0">
                <a:latin typeface="Times New Roman"/>
                <a:cs typeface="Times New Roman"/>
              </a:rPr>
              <a:t>giraffe </a:t>
            </a:r>
            <a:r>
              <a:rPr sz="2400" i="1" dirty="0">
                <a:latin typeface="Times New Roman"/>
                <a:cs typeface="Times New Roman"/>
              </a:rPr>
              <a:t>is an animal </a:t>
            </a:r>
            <a:r>
              <a:rPr sz="2400" i="1" spc="-5" dirty="0">
                <a:latin typeface="Times New Roman"/>
                <a:cs typeface="Times New Roman"/>
              </a:rPr>
              <a:t>and has </a:t>
            </a:r>
            <a:r>
              <a:rPr sz="2400" i="1" dirty="0">
                <a:latin typeface="Times New Roman"/>
                <a:cs typeface="Times New Roman"/>
              </a:rPr>
              <a:t>long </a:t>
            </a:r>
            <a:r>
              <a:rPr sz="2400" i="1" spc="-585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legs</a:t>
            </a:r>
            <a:r>
              <a:rPr sz="2400" i="1" spc="-10" dirty="0">
                <a:latin typeface="Times New Roman"/>
                <a:cs typeface="Times New Roman"/>
              </a:rPr>
              <a:t> </a:t>
            </a:r>
            <a:r>
              <a:rPr sz="2400" i="1" spc="-5" dirty="0">
                <a:latin typeface="Times New Roman"/>
                <a:cs typeface="Times New Roman"/>
              </a:rPr>
              <a:t>and </a:t>
            </a:r>
            <a:r>
              <a:rPr sz="2400" i="1" dirty="0">
                <a:latin typeface="Times New Roman"/>
                <a:cs typeface="Times New Roman"/>
              </a:rPr>
              <a:t>is</a:t>
            </a:r>
            <a:r>
              <a:rPr sz="2400" i="1" spc="-10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tall.</a:t>
            </a:r>
            <a:r>
              <a:rPr sz="2400" i="1" spc="-75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A</a:t>
            </a:r>
            <a:r>
              <a:rPr sz="2400" i="1" spc="-55" dirty="0">
                <a:latin typeface="Times New Roman"/>
                <a:cs typeface="Times New Roman"/>
              </a:rPr>
              <a:t> </a:t>
            </a:r>
            <a:r>
              <a:rPr sz="2400" i="1" spc="-15" dirty="0">
                <a:latin typeface="Times New Roman"/>
                <a:cs typeface="Times New Roman"/>
              </a:rPr>
              <a:t>parrot</a:t>
            </a:r>
            <a:r>
              <a:rPr sz="2400" i="1" dirty="0">
                <a:latin typeface="Times New Roman"/>
                <a:cs typeface="Times New Roman"/>
              </a:rPr>
              <a:t> is</a:t>
            </a:r>
            <a:r>
              <a:rPr sz="2400" i="1" spc="-15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a</a:t>
            </a:r>
            <a:r>
              <a:rPr sz="2400" i="1" spc="-5" dirty="0">
                <a:latin typeface="Times New Roman"/>
                <a:cs typeface="Times New Roman"/>
              </a:rPr>
              <a:t> </a:t>
            </a:r>
            <a:r>
              <a:rPr sz="2400" i="1" spc="-20" dirty="0">
                <a:latin typeface="Times New Roman"/>
                <a:cs typeface="Times New Roman"/>
              </a:rPr>
              <a:t>bird</a:t>
            </a:r>
            <a:r>
              <a:rPr sz="2400" i="1" spc="-15" dirty="0">
                <a:latin typeface="Times New Roman"/>
                <a:cs typeface="Times New Roman"/>
              </a:rPr>
              <a:t> </a:t>
            </a:r>
            <a:r>
              <a:rPr sz="2400" i="1" spc="-5" dirty="0">
                <a:latin typeface="Times New Roman"/>
                <a:cs typeface="Times New Roman"/>
              </a:rPr>
              <a:t>and</a:t>
            </a:r>
            <a:r>
              <a:rPr sz="2400" i="1" dirty="0">
                <a:latin typeface="Times New Roman"/>
                <a:cs typeface="Times New Roman"/>
              </a:rPr>
              <a:t> is</a:t>
            </a:r>
            <a:r>
              <a:rPr sz="2400" i="1" spc="-15" dirty="0">
                <a:latin typeface="Times New Roman"/>
                <a:cs typeface="Times New Roman"/>
              </a:rPr>
              <a:t> </a:t>
            </a:r>
            <a:r>
              <a:rPr sz="2400" i="1" spc="-20" dirty="0">
                <a:latin typeface="Times New Roman"/>
                <a:cs typeface="Times New Roman"/>
              </a:rPr>
              <a:t>green</a:t>
            </a:r>
            <a:r>
              <a:rPr sz="2400" i="1" spc="-10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in</a:t>
            </a:r>
            <a:r>
              <a:rPr sz="2400" i="1" spc="-15" dirty="0">
                <a:latin typeface="Times New Roman"/>
                <a:cs typeface="Times New Roman"/>
              </a:rPr>
              <a:t> </a:t>
            </a:r>
            <a:r>
              <a:rPr sz="2400" i="1" spc="-40" dirty="0">
                <a:latin typeface="Times New Roman"/>
                <a:cs typeface="Times New Roman"/>
              </a:rPr>
              <a:t>colour.</a:t>
            </a:r>
            <a:r>
              <a:rPr sz="2400" i="1" spc="-15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John</a:t>
            </a:r>
            <a:r>
              <a:rPr sz="2400" i="1" spc="-15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is a</a:t>
            </a:r>
            <a:r>
              <a:rPr sz="2400" i="1" spc="-5" dirty="0">
                <a:latin typeface="Times New Roman"/>
                <a:cs typeface="Times New Roman"/>
              </a:rPr>
              <a:t> man.</a:t>
            </a:r>
            <a:endParaRPr sz="2400" dirty="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pc="-5" dirty="0"/>
              <a:t>9</a:t>
            </a:fld>
            <a:endParaRPr spc="-5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311</TotalTime>
  <Words>6092</Words>
  <Application>Microsoft Office PowerPoint</Application>
  <PresentationFormat>Widescreen</PresentationFormat>
  <Paragraphs>675</Paragraphs>
  <Slides>88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88</vt:i4>
      </vt:variant>
    </vt:vector>
  </HeadingPairs>
  <TitlesOfParts>
    <vt:vector size="96" baseType="lpstr">
      <vt:lpstr>Arial MT</vt:lpstr>
      <vt:lpstr>Calibri</vt:lpstr>
      <vt:lpstr>Cambria</vt:lpstr>
      <vt:lpstr>Cambria Math</vt:lpstr>
      <vt:lpstr>Lucida Sans Unicode</vt:lpstr>
      <vt:lpstr>Times New Roman</vt:lpstr>
      <vt:lpstr>Wingdings</vt:lpstr>
      <vt:lpstr>Office Theme</vt:lpstr>
      <vt:lpstr>PowerPoint Presentation</vt:lpstr>
      <vt:lpstr>Introduction</vt:lpstr>
      <vt:lpstr>PowerPoint Presentation</vt:lpstr>
      <vt:lpstr>PowerPoint Presentation</vt:lpstr>
      <vt:lpstr>Approaches to Knowledge Representation</vt:lpstr>
      <vt:lpstr>Approaches to Knowledge Representation</vt:lpstr>
      <vt:lpstr>PowerPoint Presentation</vt:lpstr>
      <vt:lpstr>PowerPoint Presentation</vt:lpstr>
      <vt:lpstr>PowerPoint Presentation</vt:lpstr>
      <vt:lpstr>Knowledge representation using Semantic Network</vt:lpstr>
      <vt:lpstr>Knowledge representation using Semantic Network</vt:lpstr>
      <vt:lpstr>Knowledge representation using Semantic Network</vt:lpstr>
      <vt:lpstr>Inheritance in Semantic Net</vt:lpstr>
      <vt:lpstr>Inheritance in Semantic Net</vt:lpstr>
      <vt:lpstr>Inheritance in Semantic Net</vt:lpstr>
      <vt:lpstr>PowerPoint Presentation</vt:lpstr>
      <vt:lpstr>PowerPoint Presentation</vt:lpstr>
      <vt:lpstr>Various Queries for Inheritance program</vt:lpstr>
      <vt:lpstr>PowerPoint Presentation</vt:lpstr>
      <vt:lpstr>PowerPoint Presentation</vt:lpstr>
      <vt:lpstr>Extended Semantic Networks for KR</vt:lpstr>
      <vt:lpstr>PowerPoint Presentation</vt:lpstr>
      <vt:lpstr>Extended Semantic Networks for KR</vt:lpstr>
      <vt:lpstr>PowerPoint Presentation</vt:lpstr>
      <vt:lpstr>PowerPoint Presentation</vt:lpstr>
      <vt:lpstr>PowerPoint Presentation</vt:lpstr>
      <vt:lpstr>Extended Semantic Networks for KR</vt:lpstr>
      <vt:lpstr>PowerPoint Presentation</vt:lpstr>
      <vt:lpstr>PowerPoint Presentation</vt:lpstr>
      <vt:lpstr>PowerPoint Presentation</vt:lpstr>
      <vt:lpstr>Inference Rules : ESNet</vt:lpstr>
      <vt:lpstr>Inference Rules : ESNet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Forward Reasoning Inference Given an ESNet, apply the following reduction (resolution) using Modus Ponen Rule of  logic :</vt:lpstr>
      <vt:lpstr>PowerPoint Presentation</vt:lpstr>
      <vt:lpstr>Backward Reasoning Inference</vt:lpstr>
      <vt:lpstr>Backward Reasoning Inference</vt:lpstr>
      <vt:lpstr>PowerPoint Presentation</vt:lpstr>
      <vt:lpstr>Forward Reasoning Inference</vt:lpstr>
      <vt:lpstr>Forward Reasoning Inference</vt:lpstr>
      <vt:lpstr>Forward Reasoning Inference</vt:lpstr>
      <vt:lpstr>Backward Reasoning Inference</vt:lpstr>
      <vt:lpstr>Backward Reasoning Inference</vt:lpstr>
      <vt:lpstr>isa(John,living_thing) i.e. Is John a living thing?</vt:lpstr>
      <vt:lpstr>Backward Reasoning Inference</vt:lpstr>
      <vt:lpstr>PowerPoint Presentation</vt:lpstr>
      <vt:lpstr>PowerPoint Presentation</vt:lpstr>
      <vt:lpstr>Forward Reasoning Inference</vt:lpstr>
      <vt:lpstr>Forward Reasoning Inference</vt:lpstr>
      <vt:lpstr>PowerPoint Presentation</vt:lpstr>
      <vt:lpstr>Backward Reasoning Inference</vt:lpstr>
      <vt:lpstr>Backward Reasoning Inference</vt:lpstr>
      <vt:lpstr>PowerPoint Presentation</vt:lpstr>
      <vt:lpstr>Inheritance</vt:lpstr>
      <vt:lpstr>Backward Reasoning Inference</vt:lpstr>
      <vt:lpstr>Backward Reasoning Inference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Knowledge Representation using Frames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Artificial Intelligence  Unit-IV</dc:title>
  <dc:creator>Loshma</dc:creator>
  <cp:lastModifiedBy>Subhash Chandra N</cp:lastModifiedBy>
  <cp:revision>9</cp:revision>
  <dcterms:created xsi:type="dcterms:W3CDTF">2022-08-23T08:16:58Z</dcterms:created>
  <dcterms:modified xsi:type="dcterms:W3CDTF">2022-09-14T06:35:17Z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2021-02-07T00:00:00Z</vt:filetime>
  </property>
  <property fmtid="{D5CDD505-2E9C-101B-9397-08002B2CF9AE}" pid="3" name="Creator">
    <vt:lpwstr>Microsoft® PowerPoint® 2010</vt:lpwstr>
  </property>
  <property fmtid="{D5CDD505-2E9C-101B-9397-08002B2CF9AE}" pid="4" name="LastSaved">
    <vt:filetime>2022-08-23T00:00:00Z</vt:filetime>
  </property>
</Properties>
</file>